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69_5D39223D.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6A_A1BC7238.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8C_49B817AC.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72"/>
  </p:notesMasterIdLst>
  <p:handoutMasterIdLst>
    <p:handoutMasterId r:id="rId73"/>
  </p:handoutMasterIdLst>
  <p:sldIdLst>
    <p:sldId id="339" r:id="rId5"/>
    <p:sldId id="341" r:id="rId6"/>
    <p:sldId id="335" r:id="rId7"/>
    <p:sldId id="403" r:id="rId8"/>
    <p:sldId id="386" r:id="rId9"/>
    <p:sldId id="347" r:id="rId10"/>
    <p:sldId id="350" r:id="rId11"/>
    <p:sldId id="404" r:id="rId12"/>
    <p:sldId id="365" r:id="rId13"/>
    <p:sldId id="349" r:id="rId14"/>
    <p:sldId id="352" r:id="rId15"/>
    <p:sldId id="351" r:id="rId16"/>
    <p:sldId id="354" r:id="rId17"/>
    <p:sldId id="355" r:id="rId18"/>
    <p:sldId id="353" r:id="rId19"/>
    <p:sldId id="356" r:id="rId20"/>
    <p:sldId id="357" r:id="rId21"/>
    <p:sldId id="358" r:id="rId22"/>
    <p:sldId id="359" r:id="rId23"/>
    <p:sldId id="361" r:id="rId24"/>
    <p:sldId id="362" r:id="rId25"/>
    <p:sldId id="363" r:id="rId26"/>
    <p:sldId id="396" r:id="rId27"/>
    <p:sldId id="397" r:id="rId28"/>
    <p:sldId id="366" r:id="rId29"/>
    <p:sldId id="364" r:id="rId30"/>
    <p:sldId id="367" r:id="rId31"/>
    <p:sldId id="368" r:id="rId32"/>
    <p:sldId id="369" r:id="rId33"/>
    <p:sldId id="370" r:id="rId34"/>
    <p:sldId id="371" r:id="rId35"/>
    <p:sldId id="373" r:id="rId36"/>
    <p:sldId id="374" r:id="rId37"/>
    <p:sldId id="375" r:id="rId38"/>
    <p:sldId id="376" r:id="rId39"/>
    <p:sldId id="377" r:id="rId40"/>
    <p:sldId id="378" r:id="rId41"/>
    <p:sldId id="380" r:id="rId42"/>
    <p:sldId id="379" r:id="rId43"/>
    <p:sldId id="381" r:id="rId44"/>
    <p:sldId id="382" r:id="rId45"/>
    <p:sldId id="383" r:id="rId46"/>
    <p:sldId id="410" r:id="rId47"/>
    <p:sldId id="413" r:id="rId48"/>
    <p:sldId id="414" r:id="rId49"/>
    <p:sldId id="385" r:id="rId50"/>
    <p:sldId id="384" r:id="rId51"/>
    <p:sldId id="398" r:id="rId52"/>
    <p:sldId id="399" r:id="rId53"/>
    <p:sldId id="401" r:id="rId54"/>
    <p:sldId id="412" r:id="rId55"/>
    <p:sldId id="400" r:id="rId56"/>
    <p:sldId id="402" r:id="rId57"/>
    <p:sldId id="387" r:id="rId58"/>
    <p:sldId id="390" r:id="rId59"/>
    <p:sldId id="391" r:id="rId60"/>
    <p:sldId id="392" r:id="rId61"/>
    <p:sldId id="393" r:id="rId62"/>
    <p:sldId id="394" r:id="rId63"/>
    <p:sldId id="395" r:id="rId64"/>
    <p:sldId id="388" r:id="rId65"/>
    <p:sldId id="406" r:id="rId66"/>
    <p:sldId id="407" r:id="rId67"/>
    <p:sldId id="389" r:id="rId68"/>
    <p:sldId id="345" r:id="rId69"/>
    <p:sldId id="346" r:id="rId70"/>
    <p:sldId id="334" r:id="rId71"/>
  </p:sldIdLst>
  <p:sldSz cx="12192000" cy="6858000"/>
  <p:notesSz cx="6858000" cy="9144000"/>
  <p:custDataLst>
    <p:tags r:id="rId7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328A8B-EBB4-CB4D-95EA-B67958FED0BC}">
          <p14:sldIdLst>
            <p14:sldId id="339"/>
            <p14:sldId id="341"/>
            <p14:sldId id="335"/>
            <p14:sldId id="403"/>
            <p14:sldId id="386"/>
            <p14:sldId id="347"/>
            <p14:sldId id="350"/>
            <p14:sldId id="404"/>
          </p14:sldIdLst>
        </p14:section>
        <p14:section name="Overview of Large Language Models" id="{54C1411F-7CBF-3E4B-B581-D110B0404FFD}">
          <p14:sldIdLst>
            <p14:sldId id="365"/>
            <p14:sldId id="349"/>
            <p14:sldId id="352"/>
            <p14:sldId id="351"/>
            <p14:sldId id="354"/>
            <p14:sldId id="355"/>
            <p14:sldId id="353"/>
            <p14:sldId id="356"/>
            <p14:sldId id="357"/>
            <p14:sldId id="358"/>
            <p14:sldId id="359"/>
            <p14:sldId id="361"/>
            <p14:sldId id="362"/>
            <p14:sldId id="363"/>
            <p14:sldId id="396"/>
            <p14:sldId id="397"/>
          </p14:sldIdLst>
        </p14:section>
        <p14:section name="Prompt Engineering" id="{5791782B-3417-AD41-B6D3-2BD73048F56F}">
          <p14:sldIdLst>
            <p14:sldId id="366"/>
            <p14:sldId id="364"/>
            <p14:sldId id="367"/>
            <p14:sldId id="368"/>
            <p14:sldId id="369"/>
            <p14:sldId id="370"/>
            <p14:sldId id="371"/>
            <p14:sldId id="373"/>
            <p14:sldId id="374"/>
            <p14:sldId id="375"/>
            <p14:sldId id="376"/>
            <p14:sldId id="377"/>
            <p14:sldId id="378"/>
          </p14:sldIdLst>
        </p14:section>
        <p14:section name="Software Frameworks" id="{D3E70C5A-AC8E-FB46-8FE3-48CE527E19CA}">
          <p14:sldIdLst>
            <p14:sldId id="380"/>
            <p14:sldId id="379"/>
            <p14:sldId id="381"/>
            <p14:sldId id="382"/>
            <p14:sldId id="383"/>
            <p14:sldId id="410"/>
            <p14:sldId id="413"/>
            <p14:sldId id="414"/>
          </p14:sldIdLst>
        </p14:section>
        <p14:section name="Advanced Concepts" id="{6A3793F8-665C-2D47-A98D-E3C2D3CBF5CF}">
          <p14:sldIdLst>
            <p14:sldId id="385"/>
            <p14:sldId id="384"/>
            <p14:sldId id="398"/>
            <p14:sldId id="399"/>
            <p14:sldId id="401"/>
            <p14:sldId id="412"/>
            <p14:sldId id="400"/>
            <p14:sldId id="402"/>
            <p14:sldId id="387"/>
            <p14:sldId id="390"/>
            <p14:sldId id="391"/>
            <p14:sldId id="392"/>
            <p14:sldId id="393"/>
            <p14:sldId id="394"/>
            <p14:sldId id="395"/>
            <p14:sldId id="388"/>
            <p14:sldId id="406"/>
            <p14:sldId id="407"/>
            <p14:sldId id="389"/>
            <p14:sldId id="345"/>
            <p14:sldId id="346"/>
            <p14:sldId id="33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55FFEA-014B-8D92-D700-6D75D5021F91}" name="Nathan M Cross" initials="NC" userId="S::nmcross@uw.edu::b8d94b27-56e6-4e48-b36e-99b830a100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A08"/>
    <a:srgbClr val="81BE03"/>
    <a:srgbClr val="01A6F1"/>
    <a:srgbClr val="F35325"/>
    <a:srgbClr val="0065E0"/>
    <a:srgbClr val="0180FB"/>
    <a:srgbClr val="CB6674"/>
    <a:srgbClr val="B46B98"/>
    <a:srgbClr val="7C7CD3"/>
    <a:srgbClr val="4993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A7EB5-5DD7-AC4F-A17B-A0058E767E5C}" v="513" dt="2025-05-23T19:08:25.923"/>
    <p1510:client id="{2E2C0364-36A1-5119-F6D4-637A6FA37A56}" v="1" dt="2025-05-23T16:16:39.3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p:restoredTop sz="94540"/>
  </p:normalViewPr>
  <p:slideViewPr>
    <p:cSldViewPr snapToGrid="0">
      <p:cViewPr>
        <p:scale>
          <a:sx n="151" d="100"/>
          <a:sy n="151" d="100"/>
        </p:scale>
        <p:origin x="-1272" y="4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gs" Target="tags/tag1.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a:t>AUC-ROC = 0.99</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19050" cap="rnd">
              <a:solidFill>
                <a:schemeClr val="accent1"/>
              </a:solidFill>
              <a:round/>
            </a:ln>
            <a:effectLst/>
          </c:spPr>
          <c:marker>
            <c:symbol val="none"/>
          </c:marker>
          <c:xVal>
            <c:numRef>
              <c:f>Sheet1!$A$2:$A$7</c:f>
              <c:numCache>
                <c:formatCode>General</c:formatCode>
                <c:ptCount val="6"/>
                <c:pt idx="0">
                  <c:v>0</c:v>
                </c:pt>
                <c:pt idx="1">
                  <c:v>0</c:v>
                </c:pt>
                <c:pt idx="2">
                  <c:v>5.0000000000000001E-4</c:v>
                </c:pt>
                <c:pt idx="3">
                  <c:v>0.01</c:v>
                </c:pt>
                <c:pt idx="4">
                  <c:v>0.1</c:v>
                </c:pt>
                <c:pt idx="5">
                  <c:v>1</c:v>
                </c:pt>
              </c:numCache>
            </c:numRef>
          </c:xVal>
          <c:yVal>
            <c:numRef>
              <c:f>Sheet1!$B$2:$B$7</c:f>
              <c:numCache>
                <c:formatCode>General</c:formatCode>
                <c:ptCount val="6"/>
                <c:pt idx="0">
                  <c:v>0</c:v>
                </c:pt>
                <c:pt idx="1">
                  <c:v>0.2</c:v>
                </c:pt>
                <c:pt idx="2">
                  <c:v>0.5</c:v>
                </c:pt>
                <c:pt idx="3">
                  <c:v>0.99</c:v>
                </c:pt>
                <c:pt idx="4">
                  <c:v>0.99</c:v>
                </c:pt>
                <c:pt idx="5">
                  <c:v>1</c:v>
                </c:pt>
              </c:numCache>
            </c:numRef>
          </c:yVal>
          <c:smooth val="1"/>
          <c:extLst>
            <c:ext xmlns:c16="http://schemas.microsoft.com/office/drawing/2014/chart" uri="{C3380CC4-5D6E-409C-BE32-E72D297353CC}">
              <c16:uniqueId val="{00000000-76AD-F144-80E6-055F613A36AF}"/>
            </c:ext>
          </c:extLst>
        </c:ser>
        <c:dLbls>
          <c:showLegendKey val="0"/>
          <c:showVal val="0"/>
          <c:showCatName val="0"/>
          <c:showSerName val="0"/>
          <c:showPercent val="0"/>
          <c:showBubbleSize val="0"/>
        </c:dLbls>
        <c:axId val="91955999"/>
        <c:axId val="91778719"/>
      </c:scatterChart>
      <c:valAx>
        <c:axId val="91955999"/>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FPR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778719"/>
        <c:crosses val="autoZero"/>
        <c:crossBetween val="midCat"/>
        <c:majorUnit val="0.2"/>
      </c:valAx>
      <c:valAx>
        <c:axId val="91778719"/>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TPR</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955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a:t>AUC-PR =</a:t>
            </a:r>
            <a:r>
              <a:rPr lang="en-US" sz="1100" baseline="0"/>
              <a:t> 0.50</a:t>
            </a:r>
            <a:endParaRPr lang="en-US" sz="11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19050" cap="rnd">
              <a:solidFill>
                <a:schemeClr val="accent1"/>
              </a:solidFill>
              <a:round/>
            </a:ln>
            <a:effectLst/>
          </c:spPr>
          <c:marker>
            <c:symbol val="none"/>
          </c:marker>
          <c:xVal>
            <c:numRef>
              <c:f>Sheet1!$A$2:$A$7</c:f>
              <c:numCache>
                <c:formatCode>General</c:formatCode>
                <c:ptCount val="6"/>
                <c:pt idx="0">
                  <c:v>0</c:v>
                </c:pt>
                <c:pt idx="1">
                  <c:v>0.2</c:v>
                </c:pt>
                <c:pt idx="2">
                  <c:v>0.5</c:v>
                </c:pt>
                <c:pt idx="3">
                  <c:v>0.99</c:v>
                </c:pt>
                <c:pt idx="4">
                  <c:v>0.99</c:v>
                </c:pt>
                <c:pt idx="5">
                  <c:v>1</c:v>
                </c:pt>
              </c:numCache>
            </c:numRef>
          </c:xVal>
          <c:yVal>
            <c:numRef>
              <c:f>Sheet1!$B$2:$B$7</c:f>
              <c:numCache>
                <c:formatCode>General</c:formatCode>
                <c:ptCount val="6"/>
                <c:pt idx="0">
                  <c:v>1</c:v>
                </c:pt>
                <c:pt idx="1">
                  <c:v>1</c:v>
                </c:pt>
                <c:pt idx="2">
                  <c:v>0.91</c:v>
                </c:pt>
                <c:pt idx="3">
                  <c:v>0.5</c:v>
                </c:pt>
                <c:pt idx="4">
                  <c:v>0.5</c:v>
                </c:pt>
                <c:pt idx="5">
                  <c:v>0.01</c:v>
                </c:pt>
              </c:numCache>
            </c:numRef>
          </c:yVal>
          <c:smooth val="1"/>
          <c:extLst>
            <c:ext xmlns:c16="http://schemas.microsoft.com/office/drawing/2014/chart" uri="{C3380CC4-5D6E-409C-BE32-E72D297353CC}">
              <c16:uniqueId val="{00000000-CBC8-2E4C-B2F1-59D6BB9D01F5}"/>
            </c:ext>
          </c:extLst>
        </c:ser>
        <c:dLbls>
          <c:showLegendKey val="0"/>
          <c:showVal val="0"/>
          <c:showCatName val="0"/>
          <c:showSerName val="0"/>
          <c:showPercent val="0"/>
          <c:showBubbleSize val="0"/>
        </c:dLbls>
        <c:axId val="91955999"/>
        <c:axId val="91778719"/>
      </c:scatterChart>
      <c:valAx>
        <c:axId val="91955999"/>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Recall</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778719"/>
        <c:crosses val="autoZero"/>
        <c:crossBetween val="midCat"/>
        <c:majorUnit val="0.2"/>
      </c:valAx>
      <c:valAx>
        <c:axId val="91778719"/>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Precision</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955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69_5D39223D.xml><?xml version="1.0" encoding="utf-8"?>
<p188:cmLst xmlns:a="http://schemas.openxmlformats.org/drawingml/2006/main" xmlns:r="http://schemas.openxmlformats.org/officeDocument/2006/relationships" xmlns:p188="http://schemas.microsoft.com/office/powerpoint/2018/8/main">
  <p188:cm id="{A0625B1A-50CC-814E-8799-1EDF1D7A493E}" authorId="{3355FFEA-014B-8D92-D700-6D75D5021F91}" created="2025-05-20T21:02:47.671">
    <pc:sldMkLst xmlns:pc="http://schemas.microsoft.com/office/powerpoint/2013/main/command">
      <pc:docMk/>
      <pc:sldMk cId="1564025405" sldId="361"/>
    </pc:sldMkLst>
    <p188:txBody>
      <a:bodyPr/>
      <a:lstStyle/>
      <a:p>
        <a:r>
          <a:rPr lang="en-US"/>
          <a:t>aren't these open too?  we should explain how it's different</a:t>
        </a:r>
      </a:p>
    </p188:txBody>
  </p188:cm>
</p188:cmLst>
</file>

<file path=ppt/comments/modernComment_16A_A1BC7238.xml><?xml version="1.0" encoding="utf-8"?>
<p188:cmLst xmlns:a="http://schemas.openxmlformats.org/drawingml/2006/main" xmlns:r="http://schemas.openxmlformats.org/officeDocument/2006/relationships" xmlns:p188="http://schemas.microsoft.com/office/powerpoint/2018/8/main">
  <p188:cm id="{811F1B04-4281-9246-8E67-B59C69646E27}" authorId="{3355FFEA-014B-8D92-D700-6D75D5021F91}" created="2025-05-20T21:01:19.523">
    <pc:sldMkLst xmlns:pc="http://schemas.microsoft.com/office/powerpoint/2013/main/command">
      <pc:docMk/>
      <pc:sldMk cId="2713481784" sldId="362"/>
    </pc:sldMkLst>
    <p188:txBody>
      <a:bodyPr/>
      <a:lstStyle/>
      <a:p>
        <a:r>
          <a:rPr lang="en-US"/>
          <a:t>there's a llama4 now :)
</a:t>
        </a:r>
      </a:p>
    </p188:txBody>
  </p188:cm>
</p188:cmLst>
</file>

<file path=ppt/comments/modernComment_18C_49B817AC.xml><?xml version="1.0" encoding="utf-8"?>
<p188:cmLst xmlns:a="http://schemas.openxmlformats.org/drawingml/2006/main" xmlns:r="http://schemas.openxmlformats.org/officeDocument/2006/relationships" xmlns:p188="http://schemas.microsoft.com/office/powerpoint/2018/8/main">
  <p188:cm id="{899EBFF1-C6E0-6B4C-A83C-DF6C57421956}" authorId="{3355FFEA-014B-8D92-D700-6D75D5021F91}" created="2025-05-20T21:05:59.345">
    <pc:sldMkLst xmlns:pc="http://schemas.microsoft.com/office/powerpoint/2013/main/command">
      <pc:docMk/>
      <pc:sldMk cId="1236801452" sldId="396"/>
    </pc:sldMkLst>
    <p188:txBody>
      <a:bodyPr/>
      <a:lstStyle/>
      <a:p>
        <a:r>
          <a:rPr lang="en-US"/>
          <a:t>I thought mistral large and small were their current leading models... https://mistral.ai/models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4DDC42-9465-3141-8617-B73C69A3BAD9}"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251945D9-AC63-4B43-91CE-726AAF4934F6}">
      <dgm:prSet phldrT="[Text]" custT="1"/>
      <dgm:spPr>
        <a:solidFill>
          <a:srgbClr val="0DA882"/>
        </a:solidFill>
      </dgm:spPr>
      <dgm:t>
        <a:bodyPr/>
        <a:lstStyle/>
        <a:p>
          <a:r>
            <a:rPr lang="en-US" sz="2400" b="1"/>
            <a:t>GPT-4-Turbo</a:t>
          </a:r>
        </a:p>
      </dgm:t>
    </dgm:pt>
    <dgm:pt modelId="{2E50B8AA-1E93-0F4D-985A-1DE5B60BCCEA}" type="parTrans" cxnId="{E4BE54C1-7DCD-F440-9992-A4661946F3CF}">
      <dgm:prSet/>
      <dgm:spPr/>
      <dgm:t>
        <a:bodyPr/>
        <a:lstStyle/>
        <a:p>
          <a:endParaRPr lang="en-US"/>
        </a:p>
      </dgm:t>
    </dgm:pt>
    <dgm:pt modelId="{0866AFF4-932D-DB43-9E27-2E41E0EB2FE1}" type="sibTrans" cxnId="{E4BE54C1-7DCD-F440-9992-A4661946F3CF}">
      <dgm:prSet/>
      <dgm:spPr/>
      <dgm:t>
        <a:bodyPr/>
        <a:lstStyle/>
        <a:p>
          <a:endParaRPr lang="en-US"/>
        </a:p>
      </dgm:t>
    </dgm:pt>
    <dgm:pt modelId="{3EFF4B6E-3329-9842-9627-32C918A0E4A6}">
      <dgm:prSet phldrT="[Text]"/>
      <dgm:spPr>
        <a:solidFill>
          <a:srgbClr val="0DA882">
            <a:alpha val="34902"/>
          </a:srgbClr>
        </a:solidFill>
        <a:ln>
          <a:noFill/>
        </a:ln>
      </dgm:spPr>
      <dgm:t>
        <a:bodyPr/>
        <a:lstStyle/>
        <a:p>
          <a:r>
            <a:rPr lang="en-US" b="0" i="0" u="none"/>
            <a:t>Excellent processing power</a:t>
          </a:r>
          <a:endParaRPr lang="en-US"/>
        </a:p>
      </dgm:t>
    </dgm:pt>
    <dgm:pt modelId="{CE2C7EB0-1FEF-DA4C-8FCB-38AE86C8D407}" type="parTrans" cxnId="{FEE8C883-B6CA-A149-8E2B-96350C9AD1EC}">
      <dgm:prSet/>
      <dgm:spPr/>
      <dgm:t>
        <a:bodyPr/>
        <a:lstStyle/>
        <a:p>
          <a:endParaRPr lang="en-US"/>
        </a:p>
      </dgm:t>
    </dgm:pt>
    <dgm:pt modelId="{4EC40E51-73F2-A141-8567-A56662670080}" type="sibTrans" cxnId="{FEE8C883-B6CA-A149-8E2B-96350C9AD1EC}">
      <dgm:prSet/>
      <dgm:spPr/>
      <dgm:t>
        <a:bodyPr/>
        <a:lstStyle/>
        <a:p>
          <a:endParaRPr lang="en-US"/>
        </a:p>
      </dgm:t>
    </dgm:pt>
    <dgm:pt modelId="{3787EB43-21A8-AE48-BE5D-7243DB20B11A}">
      <dgm:prSet phldrT="[Text]" custT="1"/>
      <dgm:spPr>
        <a:solidFill>
          <a:srgbClr val="0DA882"/>
        </a:solidFill>
      </dgm:spPr>
      <dgm:t>
        <a:bodyPr/>
        <a:lstStyle/>
        <a:p>
          <a:r>
            <a:rPr lang="en-US" sz="2400" b="1"/>
            <a:t>GPT-4o</a:t>
          </a:r>
        </a:p>
      </dgm:t>
    </dgm:pt>
    <dgm:pt modelId="{952B2043-8B23-3C40-AF89-99AF90421DA7}" type="parTrans" cxnId="{C4D3F34B-2887-604C-BB2A-99C8A5B16976}">
      <dgm:prSet/>
      <dgm:spPr/>
      <dgm:t>
        <a:bodyPr/>
        <a:lstStyle/>
        <a:p>
          <a:endParaRPr lang="en-US"/>
        </a:p>
      </dgm:t>
    </dgm:pt>
    <dgm:pt modelId="{FA86C6B9-EAEA-674D-BAB2-10514C1E4535}" type="sibTrans" cxnId="{C4D3F34B-2887-604C-BB2A-99C8A5B16976}">
      <dgm:prSet/>
      <dgm:spPr/>
      <dgm:t>
        <a:bodyPr/>
        <a:lstStyle/>
        <a:p>
          <a:endParaRPr lang="en-US"/>
        </a:p>
      </dgm:t>
    </dgm:pt>
    <dgm:pt modelId="{01365DE1-B2A5-4A48-9F24-E814DF26DB80}">
      <dgm:prSet phldrT="[Text]"/>
      <dgm:spPr>
        <a:solidFill>
          <a:srgbClr val="0DA882">
            <a:alpha val="34902"/>
          </a:srgbClr>
        </a:solidFill>
        <a:ln>
          <a:noFill/>
        </a:ln>
      </dgm:spPr>
      <dgm:t>
        <a:bodyPr/>
        <a:lstStyle/>
        <a:p>
          <a:r>
            <a:rPr lang="en-US"/>
            <a:t>A</a:t>
          </a:r>
          <a:r>
            <a:rPr lang="en-US" b="0" i="0" u="none"/>
            <a:t>bility to complete complex, multistep tasks</a:t>
          </a:r>
          <a:endParaRPr lang="en-US"/>
        </a:p>
      </dgm:t>
    </dgm:pt>
    <dgm:pt modelId="{94F59189-C1C1-DE48-A861-FA2CCC5889D4}" type="parTrans" cxnId="{4875AD39-E431-E043-8D53-A052FF35E341}">
      <dgm:prSet/>
      <dgm:spPr/>
      <dgm:t>
        <a:bodyPr/>
        <a:lstStyle/>
        <a:p>
          <a:endParaRPr lang="en-US"/>
        </a:p>
      </dgm:t>
    </dgm:pt>
    <dgm:pt modelId="{1BAEBFB1-347F-4F47-B7CE-A48027B2D89B}" type="sibTrans" cxnId="{4875AD39-E431-E043-8D53-A052FF35E341}">
      <dgm:prSet/>
      <dgm:spPr/>
      <dgm:t>
        <a:bodyPr/>
        <a:lstStyle/>
        <a:p>
          <a:endParaRPr lang="en-US"/>
        </a:p>
      </dgm:t>
    </dgm:pt>
    <dgm:pt modelId="{6C58D9FE-8783-7040-941E-7D67C89B2532}">
      <dgm:prSet phldrT="[Text]" custT="1"/>
      <dgm:spPr>
        <a:solidFill>
          <a:srgbClr val="0DA882"/>
        </a:solidFill>
      </dgm:spPr>
      <dgm:t>
        <a:bodyPr/>
        <a:lstStyle/>
        <a:p>
          <a:r>
            <a:rPr lang="en-US" sz="2400" b="1" i="0" u="none"/>
            <a:t>GPT-4o mini</a:t>
          </a:r>
          <a:endParaRPr lang="en-US" sz="2400"/>
        </a:p>
      </dgm:t>
    </dgm:pt>
    <dgm:pt modelId="{D9C15063-21D5-AF4C-9C05-71772AA26617}" type="parTrans" cxnId="{EE36885E-7231-BC41-B3B2-E0E29ADEAD52}">
      <dgm:prSet/>
      <dgm:spPr/>
      <dgm:t>
        <a:bodyPr/>
        <a:lstStyle/>
        <a:p>
          <a:endParaRPr lang="en-US"/>
        </a:p>
      </dgm:t>
    </dgm:pt>
    <dgm:pt modelId="{A8FC044D-0DC9-644B-A7C6-F6ED405C7C65}" type="sibTrans" cxnId="{EE36885E-7231-BC41-B3B2-E0E29ADEAD52}">
      <dgm:prSet/>
      <dgm:spPr/>
      <dgm:t>
        <a:bodyPr/>
        <a:lstStyle/>
        <a:p>
          <a:endParaRPr lang="en-US"/>
        </a:p>
      </dgm:t>
    </dgm:pt>
    <dgm:pt modelId="{B260655C-7D31-D44F-8640-0F3B416DF071}">
      <dgm:prSet phldrT="[Text]"/>
      <dgm:spPr>
        <a:solidFill>
          <a:srgbClr val="0DA882">
            <a:alpha val="34902"/>
          </a:srgbClr>
        </a:solidFill>
        <a:ln>
          <a:noFill/>
        </a:ln>
      </dgm:spPr>
      <dgm:t>
        <a:bodyPr/>
        <a:lstStyle/>
        <a:p>
          <a:r>
            <a:rPr lang="en-US" b="0" i="0" u="none"/>
            <a:t>Cheaper ($0.15/million vs. $2.50)</a:t>
          </a:r>
          <a:endParaRPr lang="en-US"/>
        </a:p>
      </dgm:t>
    </dgm:pt>
    <dgm:pt modelId="{D9C4CF0E-1F3C-7944-A9D5-68C423C98E18}" type="parTrans" cxnId="{C0A146AF-611A-0948-BB56-36B472AC9038}">
      <dgm:prSet/>
      <dgm:spPr/>
      <dgm:t>
        <a:bodyPr/>
        <a:lstStyle/>
        <a:p>
          <a:endParaRPr lang="en-US"/>
        </a:p>
      </dgm:t>
    </dgm:pt>
    <dgm:pt modelId="{227A60E7-B3BC-4940-BB2A-CB5EA2A60E6A}" type="sibTrans" cxnId="{C0A146AF-611A-0948-BB56-36B472AC9038}">
      <dgm:prSet/>
      <dgm:spPr/>
      <dgm:t>
        <a:bodyPr/>
        <a:lstStyle/>
        <a:p>
          <a:endParaRPr lang="en-US"/>
        </a:p>
      </dgm:t>
    </dgm:pt>
    <dgm:pt modelId="{4D218FBD-6086-4943-A0E0-884E3D225460}">
      <dgm:prSet phldrT="[Text]"/>
      <dgm:spPr>
        <a:solidFill>
          <a:srgbClr val="0DA882">
            <a:alpha val="34902"/>
          </a:srgbClr>
        </a:solidFill>
        <a:ln>
          <a:noFill/>
        </a:ln>
      </dgm:spPr>
      <dgm:t>
        <a:bodyPr/>
        <a:lstStyle/>
        <a:p>
          <a:r>
            <a:rPr lang="en-US" b="0" i="0" u="none"/>
            <a:t>Solves complex scientific and math problems</a:t>
          </a:r>
          <a:endParaRPr lang="en-US"/>
        </a:p>
      </dgm:t>
    </dgm:pt>
    <dgm:pt modelId="{77675B60-1256-8742-B7EC-78B58CEE5CDE}" type="parTrans" cxnId="{23617123-A4C2-B947-BA24-109A51C876EF}">
      <dgm:prSet/>
      <dgm:spPr/>
      <dgm:t>
        <a:bodyPr/>
        <a:lstStyle/>
        <a:p>
          <a:endParaRPr lang="en-US"/>
        </a:p>
      </dgm:t>
    </dgm:pt>
    <dgm:pt modelId="{347B5217-B0CA-5C41-BB54-1C20BA79C3AE}" type="sibTrans" cxnId="{23617123-A4C2-B947-BA24-109A51C876EF}">
      <dgm:prSet/>
      <dgm:spPr/>
      <dgm:t>
        <a:bodyPr/>
        <a:lstStyle/>
        <a:p>
          <a:endParaRPr lang="en-US"/>
        </a:p>
      </dgm:t>
    </dgm:pt>
    <dgm:pt modelId="{81D2AA43-222B-E74A-B555-048040984272}">
      <dgm:prSet phldrT="[Text]"/>
      <dgm:spPr>
        <a:solidFill>
          <a:srgbClr val="0DA882">
            <a:alpha val="34902"/>
          </a:srgbClr>
        </a:solidFill>
        <a:ln>
          <a:noFill/>
        </a:ln>
      </dgm:spPr>
      <dgm:t>
        <a:bodyPr/>
        <a:lstStyle/>
        <a:p>
          <a:r>
            <a:rPr lang="en-US" b="0" i="0" u="none"/>
            <a:t>More accurate and less prone to hallucinations</a:t>
          </a:r>
          <a:endParaRPr lang="en-US"/>
        </a:p>
      </dgm:t>
    </dgm:pt>
    <dgm:pt modelId="{A88BD208-FD27-9041-8705-FA1F963777EC}" type="parTrans" cxnId="{E2C7F891-9068-9A40-98F7-C54F01BB3A70}">
      <dgm:prSet/>
      <dgm:spPr/>
      <dgm:t>
        <a:bodyPr/>
        <a:lstStyle/>
        <a:p>
          <a:endParaRPr lang="en-US"/>
        </a:p>
      </dgm:t>
    </dgm:pt>
    <dgm:pt modelId="{EEAB22D4-FF5F-EB49-8043-502395B54599}" type="sibTrans" cxnId="{E2C7F891-9068-9A40-98F7-C54F01BB3A70}">
      <dgm:prSet/>
      <dgm:spPr/>
      <dgm:t>
        <a:bodyPr/>
        <a:lstStyle/>
        <a:p>
          <a:endParaRPr lang="en-US"/>
        </a:p>
      </dgm:t>
    </dgm:pt>
    <dgm:pt modelId="{29279A10-BF96-274B-B4F1-76FEC86A51BF}">
      <dgm:prSet phldrT="[Text]"/>
      <dgm:spPr>
        <a:solidFill>
          <a:srgbClr val="0DA882">
            <a:alpha val="34902"/>
          </a:srgbClr>
        </a:solidFill>
        <a:ln>
          <a:noFill/>
        </a:ln>
      </dgm:spPr>
      <dgm:t>
        <a:bodyPr/>
        <a:lstStyle/>
        <a:p>
          <a:r>
            <a:rPr lang="en-US" b="0" i="0" u="none"/>
            <a:t>128,000 tokens and an output limit of 4,096 tokens.</a:t>
          </a:r>
          <a:endParaRPr lang="en-US"/>
        </a:p>
      </dgm:t>
    </dgm:pt>
    <dgm:pt modelId="{CAD51A38-AC6F-7F42-971D-5367692F6397}" type="parTrans" cxnId="{22978216-EB07-3D45-8542-BA05F0063751}">
      <dgm:prSet/>
      <dgm:spPr/>
      <dgm:t>
        <a:bodyPr/>
        <a:lstStyle/>
        <a:p>
          <a:endParaRPr lang="en-US"/>
        </a:p>
      </dgm:t>
    </dgm:pt>
    <dgm:pt modelId="{74965985-4E1F-FC49-82D9-A6D70F765B10}" type="sibTrans" cxnId="{22978216-EB07-3D45-8542-BA05F0063751}">
      <dgm:prSet/>
      <dgm:spPr/>
      <dgm:t>
        <a:bodyPr/>
        <a:lstStyle/>
        <a:p>
          <a:endParaRPr lang="en-US"/>
        </a:p>
      </dgm:t>
    </dgm:pt>
    <dgm:pt modelId="{0A8EA741-08C9-7645-8747-17B5E12850A9}">
      <dgm:prSet phldrT="[Text]"/>
      <dgm:spPr>
        <a:solidFill>
          <a:srgbClr val="0DA882">
            <a:alpha val="34902"/>
          </a:srgbClr>
        </a:solidFill>
        <a:ln>
          <a:noFill/>
        </a:ln>
      </dgm:spPr>
      <dgm:t>
        <a:bodyPr/>
        <a:lstStyle/>
        <a:p>
          <a:r>
            <a:rPr lang="en-US" b="0" i="0" u="none"/>
            <a:t>Improved data extraction, classification, verbal reasoning</a:t>
          </a:r>
          <a:endParaRPr lang="en-US"/>
        </a:p>
      </dgm:t>
    </dgm:pt>
    <dgm:pt modelId="{F78F6777-250F-3149-832B-312AC474429E}" type="parTrans" cxnId="{0241ABED-1EB7-094A-A437-E8943BA1F2E9}">
      <dgm:prSet/>
      <dgm:spPr/>
      <dgm:t>
        <a:bodyPr/>
        <a:lstStyle/>
        <a:p>
          <a:endParaRPr lang="en-US"/>
        </a:p>
      </dgm:t>
    </dgm:pt>
    <dgm:pt modelId="{5CA754A0-BDD2-DB41-8074-6A6788181863}" type="sibTrans" cxnId="{0241ABED-1EB7-094A-A437-E8943BA1F2E9}">
      <dgm:prSet/>
      <dgm:spPr/>
      <dgm:t>
        <a:bodyPr/>
        <a:lstStyle/>
        <a:p>
          <a:endParaRPr lang="en-US"/>
        </a:p>
      </dgm:t>
    </dgm:pt>
    <dgm:pt modelId="{DFF0A797-2F43-7149-AA69-C7DC162D4DBE}">
      <dgm:prSet phldrT="[Text]"/>
      <dgm:spPr>
        <a:solidFill>
          <a:srgbClr val="0DA882">
            <a:alpha val="34902"/>
          </a:srgbClr>
        </a:solidFill>
        <a:ln>
          <a:noFill/>
        </a:ln>
      </dgm:spPr>
      <dgm:t>
        <a:bodyPr/>
        <a:lstStyle/>
        <a:p>
          <a:r>
            <a:rPr lang="en-US" b="0" i="0" u="none"/>
            <a:t>128,000 tokens and an output limit of 16384 tokens.</a:t>
          </a:r>
          <a:endParaRPr lang="en-US"/>
        </a:p>
      </dgm:t>
    </dgm:pt>
    <dgm:pt modelId="{8DF6D637-88C8-C343-9C21-09C3DF55AB3C}" type="parTrans" cxnId="{4E97B2F0-F19B-9D4D-AF71-D756C39021BF}">
      <dgm:prSet/>
      <dgm:spPr/>
      <dgm:t>
        <a:bodyPr/>
        <a:lstStyle/>
        <a:p>
          <a:endParaRPr lang="en-US"/>
        </a:p>
      </dgm:t>
    </dgm:pt>
    <dgm:pt modelId="{6B560443-DC45-964F-AFFE-67A2893A3B88}" type="sibTrans" cxnId="{4E97B2F0-F19B-9D4D-AF71-D756C39021BF}">
      <dgm:prSet/>
      <dgm:spPr/>
      <dgm:t>
        <a:bodyPr/>
        <a:lstStyle/>
        <a:p>
          <a:endParaRPr lang="en-US"/>
        </a:p>
      </dgm:t>
    </dgm:pt>
    <dgm:pt modelId="{88BDCC3B-4411-884A-A7F4-A7F0144371F0}">
      <dgm:prSet phldrT="[Text]"/>
      <dgm:spPr>
        <a:solidFill>
          <a:srgbClr val="0DA882">
            <a:alpha val="34902"/>
          </a:srgbClr>
        </a:solidFill>
        <a:ln>
          <a:noFill/>
        </a:ln>
      </dgm:spPr>
      <dgm:t>
        <a:bodyPr/>
        <a:lstStyle/>
        <a:p>
          <a:r>
            <a:rPr lang="en-US" b="0" i="0" u="none"/>
            <a:t>Less accurate.</a:t>
          </a:r>
          <a:endParaRPr lang="en-US"/>
        </a:p>
      </dgm:t>
    </dgm:pt>
    <dgm:pt modelId="{BDAE4882-03E7-0A44-BEB1-5FECA9379282}" type="parTrans" cxnId="{0C1520E7-389F-DD44-981E-93E6A6BE9573}">
      <dgm:prSet/>
      <dgm:spPr/>
      <dgm:t>
        <a:bodyPr/>
        <a:lstStyle/>
        <a:p>
          <a:endParaRPr lang="en-US"/>
        </a:p>
      </dgm:t>
    </dgm:pt>
    <dgm:pt modelId="{9D58E412-6351-9E43-8CF7-0A65AAA492EF}" type="sibTrans" cxnId="{0C1520E7-389F-DD44-981E-93E6A6BE9573}">
      <dgm:prSet/>
      <dgm:spPr/>
      <dgm:t>
        <a:bodyPr/>
        <a:lstStyle/>
        <a:p>
          <a:endParaRPr lang="en-US"/>
        </a:p>
      </dgm:t>
    </dgm:pt>
    <dgm:pt modelId="{6803C337-7494-D84C-BAD9-D66BAD888B73}">
      <dgm:prSet phldrT="[Text]" custT="1"/>
      <dgm:spPr>
        <a:solidFill>
          <a:srgbClr val="0DA882"/>
        </a:solidFill>
      </dgm:spPr>
      <dgm:t>
        <a:bodyPr/>
        <a:lstStyle/>
        <a:p>
          <a:r>
            <a:rPr lang="en-US" sz="2400" b="1"/>
            <a:t> </a:t>
          </a:r>
          <a:r>
            <a:rPr lang="en-US" sz="2400" b="1" i="0" u="none"/>
            <a:t>GPT 4.5</a:t>
          </a:r>
          <a:endParaRPr lang="en-US" sz="2400" b="1"/>
        </a:p>
      </dgm:t>
    </dgm:pt>
    <dgm:pt modelId="{938A00F6-7E05-7747-8CA5-32673D6B79AE}" type="parTrans" cxnId="{08D814EC-B61D-CD47-8B24-2925539238E9}">
      <dgm:prSet/>
      <dgm:spPr/>
      <dgm:t>
        <a:bodyPr/>
        <a:lstStyle/>
        <a:p>
          <a:endParaRPr lang="en-US"/>
        </a:p>
      </dgm:t>
    </dgm:pt>
    <dgm:pt modelId="{0D237059-9B07-D54A-A0C4-F851660D58DC}" type="sibTrans" cxnId="{08D814EC-B61D-CD47-8B24-2925539238E9}">
      <dgm:prSet/>
      <dgm:spPr/>
      <dgm:t>
        <a:bodyPr/>
        <a:lstStyle/>
        <a:p>
          <a:endParaRPr lang="en-US"/>
        </a:p>
      </dgm:t>
    </dgm:pt>
    <dgm:pt modelId="{D1601BDF-AEB7-C949-AC78-ABBF30C3D0B5}">
      <dgm:prSet phldrT="[Text]"/>
      <dgm:spPr>
        <a:solidFill>
          <a:srgbClr val="0DA882">
            <a:alpha val="34902"/>
          </a:srgbClr>
        </a:solidFill>
        <a:ln>
          <a:noFill/>
        </a:ln>
      </dgm:spPr>
      <dgm:t>
        <a:bodyPr/>
        <a:lstStyle/>
        <a:p>
          <a:r>
            <a:rPr lang="en-US" b="0" i="0" u="none"/>
            <a:t>Latest advancement</a:t>
          </a:r>
          <a:endParaRPr lang="en-US"/>
        </a:p>
      </dgm:t>
    </dgm:pt>
    <dgm:pt modelId="{537D4EB9-9D05-7E46-B33B-D0A1726EF8F5}" type="parTrans" cxnId="{E8C787D3-275E-0A46-9405-8DD615D6BC2D}">
      <dgm:prSet/>
      <dgm:spPr/>
      <dgm:t>
        <a:bodyPr/>
        <a:lstStyle/>
        <a:p>
          <a:endParaRPr lang="en-US"/>
        </a:p>
      </dgm:t>
    </dgm:pt>
    <dgm:pt modelId="{7FE0BF0E-A956-7543-8D86-378FAFEA166A}" type="sibTrans" cxnId="{E8C787D3-275E-0A46-9405-8DD615D6BC2D}">
      <dgm:prSet/>
      <dgm:spPr/>
      <dgm:t>
        <a:bodyPr/>
        <a:lstStyle/>
        <a:p>
          <a:endParaRPr lang="en-US"/>
        </a:p>
      </dgm:t>
    </dgm:pt>
    <dgm:pt modelId="{F7DBBE29-72E8-9A4E-A217-03ABA9511AEF}">
      <dgm:prSet phldrT="[Text]"/>
      <dgm:spPr>
        <a:solidFill>
          <a:srgbClr val="0DA882">
            <a:alpha val="34902"/>
          </a:srgbClr>
        </a:solidFill>
        <a:ln>
          <a:noFill/>
        </a:ln>
      </dgm:spPr>
      <dgm:t>
        <a:bodyPr/>
        <a:lstStyle/>
        <a:p>
          <a:r>
            <a:rPr lang="en-US" b="0" i="0" u="none"/>
            <a:t>Last “non-chain of thought”</a:t>
          </a:r>
          <a:endParaRPr lang="en-US"/>
        </a:p>
      </dgm:t>
    </dgm:pt>
    <dgm:pt modelId="{F976BD31-079F-EC4F-A63F-0B9E6A68C207}" type="parTrans" cxnId="{0633CE18-7B4F-984B-89DE-E1918344F982}">
      <dgm:prSet/>
      <dgm:spPr/>
      <dgm:t>
        <a:bodyPr/>
        <a:lstStyle/>
        <a:p>
          <a:endParaRPr lang="en-US"/>
        </a:p>
      </dgm:t>
    </dgm:pt>
    <dgm:pt modelId="{92873486-D138-3C46-9C51-7A5E0ACDB10A}" type="sibTrans" cxnId="{0633CE18-7B4F-984B-89DE-E1918344F982}">
      <dgm:prSet/>
      <dgm:spPr/>
      <dgm:t>
        <a:bodyPr/>
        <a:lstStyle/>
        <a:p>
          <a:endParaRPr lang="en-US"/>
        </a:p>
      </dgm:t>
    </dgm:pt>
    <dgm:pt modelId="{F4624B68-8316-6147-B801-55DDBFD2794F}">
      <dgm:prSet phldrT="[Text]"/>
      <dgm:spPr>
        <a:solidFill>
          <a:srgbClr val="0DA882">
            <a:alpha val="34902"/>
          </a:srgbClr>
        </a:solidFill>
        <a:ln>
          <a:noFill/>
        </a:ln>
      </dgm:spPr>
      <dgm:t>
        <a:bodyPr/>
        <a:lstStyle/>
        <a:p>
          <a:r>
            <a:rPr lang="en-US" b="0" i="0" u="none"/>
            <a:t>Enhanced processing capabilities while maintaining faster response times than the o-series.</a:t>
          </a:r>
          <a:endParaRPr lang="en-US"/>
        </a:p>
      </dgm:t>
    </dgm:pt>
    <dgm:pt modelId="{ACD4264E-7368-3E4F-96BA-2BF77D3EE714}" type="parTrans" cxnId="{96417252-D967-2540-9B4F-481C5BD3EEDF}">
      <dgm:prSet/>
      <dgm:spPr/>
      <dgm:t>
        <a:bodyPr/>
        <a:lstStyle/>
        <a:p>
          <a:endParaRPr lang="en-US"/>
        </a:p>
      </dgm:t>
    </dgm:pt>
    <dgm:pt modelId="{79C76B15-EA6B-9B41-8A33-56E2046DA958}" type="sibTrans" cxnId="{96417252-D967-2540-9B4F-481C5BD3EEDF}">
      <dgm:prSet/>
      <dgm:spPr/>
      <dgm:t>
        <a:bodyPr/>
        <a:lstStyle/>
        <a:p>
          <a:endParaRPr lang="en-US"/>
        </a:p>
      </dgm:t>
    </dgm:pt>
    <dgm:pt modelId="{4F6E0F0F-0CB8-334B-BCD6-302DBDB64E63}" type="pres">
      <dgm:prSet presAssocID="{284DDC42-9465-3141-8617-B73C69A3BAD9}" presName="Name0" presStyleCnt="0">
        <dgm:presLayoutVars>
          <dgm:dir/>
          <dgm:animLvl val="lvl"/>
          <dgm:resizeHandles val="exact"/>
        </dgm:presLayoutVars>
      </dgm:prSet>
      <dgm:spPr/>
    </dgm:pt>
    <dgm:pt modelId="{51F28EDA-19C7-5D4F-AE18-6F5AB0BF676A}" type="pres">
      <dgm:prSet presAssocID="{251945D9-AC63-4B43-91CE-726AAF4934F6}" presName="linNode" presStyleCnt="0"/>
      <dgm:spPr/>
    </dgm:pt>
    <dgm:pt modelId="{305E8661-967B-BB42-9C8C-EF35D19926BE}" type="pres">
      <dgm:prSet presAssocID="{251945D9-AC63-4B43-91CE-726AAF4934F6}" presName="parentText" presStyleLbl="node1" presStyleIdx="0" presStyleCnt="4">
        <dgm:presLayoutVars>
          <dgm:chMax val="1"/>
          <dgm:bulletEnabled val="1"/>
        </dgm:presLayoutVars>
      </dgm:prSet>
      <dgm:spPr/>
    </dgm:pt>
    <dgm:pt modelId="{446CC15D-9848-864B-8CC5-908BA9E47ACC}" type="pres">
      <dgm:prSet presAssocID="{251945D9-AC63-4B43-91CE-726AAF4934F6}" presName="descendantText" presStyleLbl="alignAccFollowNode1" presStyleIdx="0" presStyleCnt="4">
        <dgm:presLayoutVars>
          <dgm:bulletEnabled val="1"/>
        </dgm:presLayoutVars>
      </dgm:prSet>
      <dgm:spPr/>
    </dgm:pt>
    <dgm:pt modelId="{A2E0E018-9AA2-5942-8C8C-C8B48C2F300A}" type="pres">
      <dgm:prSet presAssocID="{0866AFF4-932D-DB43-9E27-2E41E0EB2FE1}" presName="sp" presStyleCnt="0"/>
      <dgm:spPr/>
    </dgm:pt>
    <dgm:pt modelId="{952656A8-79E7-7945-A0FB-FF7BECE2F581}" type="pres">
      <dgm:prSet presAssocID="{3787EB43-21A8-AE48-BE5D-7243DB20B11A}" presName="linNode" presStyleCnt="0"/>
      <dgm:spPr/>
    </dgm:pt>
    <dgm:pt modelId="{E35CCD19-767D-A24A-B7F8-60742AD2325E}" type="pres">
      <dgm:prSet presAssocID="{3787EB43-21A8-AE48-BE5D-7243DB20B11A}" presName="parentText" presStyleLbl="node1" presStyleIdx="1" presStyleCnt="4">
        <dgm:presLayoutVars>
          <dgm:chMax val="1"/>
          <dgm:bulletEnabled val="1"/>
        </dgm:presLayoutVars>
      </dgm:prSet>
      <dgm:spPr/>
    </dgm:pt>
    <dgm:pt modelId="{6991634E-1199-DD48-9644-2AA897F14EFB}" type="pres">
      <dgm:prSet presAssocID="{3787EB43-21A8-AE48-BE5D-7243DB20B11A}" presName="descendantText" presStyleLbl="alignAccFollowNode1" presStyleIdx="1" presStyleCnt="4">
        <dgm:presLayoutVars>
          <dgm:bulletEnabled val="1"/>
        </dgm:presLayoutVars>
      </dgm:prSet>
      <dgm:spPr/>
    </dgm:pt>
    <dgm:pt modelId="{49DAE1E1-030C-7B4C-BB79-4F7E561E3B5A}" type="pres">
      <dgm:prSet presAssocID="{FA86C6B9-EAEA-674D-BAB2-10514C1E4535}" presName="sp" presStyleCnt="0"/>
      <dgm:spPr/>
    </dgm:pt>
    <dgm:pt modelId="{9FFDAB09-64B3-3F48-8741-A1A159A7F468}" type="pres">
      <dgm:prSet presAssocID="{6C58D9FE-8783-7040-941E-7D67C89B2532}" presName="linNode" presStyleCnt="0"/>
      <dgm:spPr/>
    </dgm:pt>
    <dgm:pt modelId="{E1A5A2E4-243E-0F45-BBC0-C4CC3B8BC81E}" type="pres">
      <dgm:prSet presAssocID="{6C58D9FE-8783-7040-941E-7D67C89B2532}" presName="parentText" presStyleLbl="node1" presStyleIdx="2" presStyleCnt="4">
        <dgm:presLayoutVars>
          <dgm:chMax val="1"/>
          <dgm:bulletEnabled val="1"/>
        </dgm:presLayoutVars>
      </dgm:prSet>
      <dgm:spPr/>
    </dgm:pt>
    <dgm:pt modelId="{AE1FC1E4-0402-6848-A4FB-42CEC02DB2B0}" type="pres">
      <dgm:prSet presAssocID="{6C58D9FE-8783-7040-941E-7D67C89B2532}" presName="descendantText" presStyleLbl="alignAccFollowNode1" presStyleIdx="2" presStyleCnt="4">
        <dgm:presLayoutVars>
          <dgm:bulletEnabled val="1"/>
        </dgm:presLayoutVars>
      </dgm:prSet>
      <dgm:spPr/>
    </dgm:pt>
    <dgm:pt modelId="{9B66BFED-837E-8A4F-9EEA-C344E284348B}" type="pres">
      <dgm:prSet presAssocID="{A8FC044D-0DC9-644B-A7C6-F6ED405C7C65}" presName="sp" presStyleCnt="0"/>
      <dgm:spPr/>
    </dgm:pt>
    <dgm:pt modelId="{FEDDF026-794E-C44F-B079-A3EAD1C3054E}" type="pres">
      <dgm:prSet presAssocID="{6803C337-7494-D84C-BAD9-D66BAD888B73}" presName="linNode" presStyleCnt="0"/>
      <dgm:spPr/>
    </dgm:pt>
    <dgm:pt modelId="{0E67634A-99CF-1645-B3CF-B7BE2F2F9968}" type="pres">
      <dgm:prSet presAssocID="{6803C337-7494-D84C-BAD9-D66BAD888B73}" presName="parentText" presStyleLbl="node1" presStyleIdx="3" presStyleCnt="4">
        <dgm:presLayoutVars>
          <dgm:chMax val="1"/>
          <dgm:bulletEnabled val="1"/>
        </dgm:presLayoutVars>
      </dgm:prSet>
      <dgm:spPr/>
    </dgm:pt>
    <dgm:pt modelId="{78A3B196-2485-4B4F-B70F-6D0C67E0B5D0}" type="pres">
      <dgm:prSet presAssocID="{6803C337-7494-D84C-BAD9-D66BAD888B73}" presName="descendantText" presStyleLbl="alignAccFollowNode1" presStyleIdx="3" presStyleCnt="4">
        <dgm:presLayoutVars>
          <dgm:bulletEnabled val="1"/>
        </dgm:presLayoutVars>
      </dgm:prSet>
      <dgm:spPr/>
    </dgm:pt>
  </dgm:ptLst>
  <dgm:cxnLst>
    <dgm:cxn modelId="{10D5D800-B21B-C74C-B9C0-12AB3EFE44ED}" type="presOf" srcId="{4D218FBD-6086-4943-A0E0-884E3D225460}" destId="{446CC15D-9848-864B-8CC5-908BA9E47ACC}" srcOrd="0" destOrd="1" presId="urn:microsoft.com/office/officeart/2005/8/layout/vList5"/>
    <dgm:cxn modelId="{49962807-D85C-E94D-95B1-A4E14ACDB8D0}" type="presOf" srcId="{81D2AA43-222B-E74A-B555-048040984272}" destId="{446CC15D-9848-864B-8CC5-908BA9E47ACC}" srcOrd="0" destOrd="2" presId="urn:microsoft.com/office/officeart/2005/8/layout/vList5"/>
    <dgm:cxn modelId="{63BB5A10-35CD-B949-A604-D5667113CD72}" type="presOf" srcId="{D1601BDF-AEB7-C949-AC78-ABBF30C3D0B5}" destId="{78A3B196-2485-4B4F-B70F-6D0C67E0B5D0}" srcOrd="0" destOrd="0" presId="urn:microsoft.com/office/officeart/2005/8/layout/vList5"/>
    <dgm:cxn modelId="{1FDD1B14-8B56-364A-A6D4-03C0679F4312}" type="presOf" srcId="{B260655C-7D31-D44F-8640-0F3B416DF071}" destId="{AE1FC1E4-0402-6848-A4FB-42CEC02DB2B0}" srcOrd="0" destOrd="0" presId="urn:microsoft.com/office/officeart/2005/8/layout/vList5"/>
    <dgm:cxn modelId="{22978216-EB07-3D45-8542-BA05F0063751}" srcId="{251945D9-AC63-4B43-91CE-726AAF4934F6}" destId="{29279A10-BF96-274B-B4F1-76FEC86A51BF}" srcOrd="3" destOrd="0" parTransId="{CAD51A38-AC6F-7F42-971D-5367692F6397}" sibTransId="{74965985-4E1F-FC49-82D9-A6D70F765B10}"/>
    <dgm:cxn modelId="{0633CE18-7B4F-984B-89DE-E1918344F982}" srcId="{6803C337-7494-D84C-BAD9-D66BAD888B73}" destId="{F7DBBE29-72E8-9A4E-A217-03ABA9511AEF}" srcOrd="1" destOrd="0" parTransId="{F976BD31-079F-EC4F-A63F-0B9E6A68C207}" sibTransId="{92873486-D138-3C46-9C51-7A5E0ACDB10A}"/>
    <dgm:cxn modelId="{924C4D1A-B869-4346-B173-AB3E3C7B5AEB}" type="presOf" srcId="{F7DBBE29-72E8-9A4E-A217-03ABA9511AEF}" destId="{78A3B196-2485-4B4F-B70F-6D0C67E0B5D0}" srcOrd="0" destOrd="1" presId="urn:microsoft.com/office/officeart/2005/8/layout/vList5"/>
    <dgm:cxn modelId="{23617123-A4C2-B947-BA24-109A51C876EF}" srcId="{251945D9-AC63-4B43-91CE-726AAF4934F6}" destId="{4D218FBD-6086-4943-A0E0-884E3D225460}" srcOrd="1" destOrd="0" parTransId="{77675B60-1256-8742-B7EC-78B58CEE5CDE}" sibTransId="{347B5217-B0CA-5C41-BB54-1C20BA79C3AE}"/>
    <dgm:cxn modelId="{A00A802A-33B7-3E40-AE42-48C127710E27}" type="presOf" srcId="{F4624B68-8316-6147-B801-55DDBFD2794F}" destId="{78A3B196-2485-4B4F-B70F-6D0C67E0B5D0}" srcOrd="0" destOrd="2" presId="urn:microsoft.com/office/officeart/2005/8/layout/vList5"/>
    <dgm:cxn modelId="{E3576D32-6114-BC4F-BC2E-462BA0F8DCCD}" type="presOf" srcId="{284DDC42-9465-3141-8617-B73C69A3BAD9}" destId="{4F6E0F0F-0CB8-334B-BCD6-302DBDB64E63}" srcOrd="0" destOrd="0" presId="urn:microsoft.com/office/officeart/2005/8/layout/vList5"/>
    <dgm:cxn modelId="{4875AD39-E431-E043-8D53-A052FF35E341}" srcId="{3787EB43-21A8-AE48-BE5D-7243DB20B11A}" destId="{01365DE1-B2A5-4A48-9F24-E814DF26DB80}" srcOrd="0" destOrd="0" parTransId="{94F59189-C1C1-DE48-A861-FA2CCC5889D4}" sibTransId="{1BAEBFB1-347F-4F47-B7CE-A48027B2D89B}"/>
    <dgm:cxn modelId="{EE36885E-7231-BC41-B3B2-E0E29ADEAD52}" srcId="{284DDC42-9465-3141-8617-B73C69A3BAD9}" destId="{6C58D9FE-8783-7040-941E-7D67C89B2532}" srcOrd="2" destOrd="0" parTransId="{D9C15063-21D5-AF4C-9C05-71772AA26617}" sibTransId="{A8FC044D-0DC9-644B-A7C6-F6ED405C7C65}"/>
    <dgm:cxn modelId="{976CA061-EBE2-AD49-A6CF-4746F0CC53D0}" type="presOf" srcId="{251945D9-AC63-4B43-91CE-726AAF4934F6}" destId="{305E8661-967B-BB42-9C8C-EF35D19926BE}" srcOrd="0" destOrd="0" presId="urn:microsoft.com/office/officeart/2005/8/layout/vList5"/>
    <dgm:cxn modelId="{C4D3F34B-2887-604C-BB2A-99C8A5B16976}" srcId="{284DDC42-9465-3141-8617-B73C69A3BAD9}" destId="{3787EB43-21A8-AE48-BE5D-7243DB20B11A}" srcOrd="1" destOrd="0" parTransId="{952B2043-8B23-3C40-AF89-99AF90421DA7}" sibTransId="{FA86C6B9-EAEA-674D-BAB2-10514C1E4535}"/>
    <dgm:cxn modelId="{96417252-D967-2540-9B4F-481C5BD3EEDF}" srcId="{6803C337-7494-D84C-BAD9-D66BAD888B73}" destId="{F4624B68-8316-6147-B801-55DDBFD2794F}" srcOrd="2" destOrd="0" parTransId="{ACD4264E-7368-3E4F-96BA-2BF77D3EE714}" sibTransId="{79C76B15-EA6B-9B41-8A33-56E2046DA958}"/>
    <dgm:cxn modelId="{B063CD73-6F67-4440-A619-F809410F9714}" type="presOf" srcId="{6C58D9FE-8783-7040-941E-7D67C89B2532}" destId="{E1A5A2E4-243E-0F45-BBC0-C4CC3B8BC81E}" srcOrd="0" destOrd="0" presId="urn:microsoft.com/office/officeart/2005/8/layout/vList5"/>
    <dgm:cxn modelId="{D2B92E78-E2AE-3941-9130-69C7224B6D4A}" type="presOf" srcId="{DFF0A797-2F43-7149-AA69-C7DC162D4DBE}" destId="{6991634E-1199-DD48-9644-2AA897F14EFB}" srcOrd="0" destOrd="2" presId="urn:microsoft.com/office/officeart/2005/8/layout/vList5"/>
    <dgm:cxn modelId="{94673E7B-E61F-FA48-BA76-F20723AEF975}" type="presOf" srcId="{3EFF4B6E-3329-9842-9627-32C918A0E4A6}" destId="{446CC15D-9848-864B-8CC5-908BA9E47ACC}" srcOrd="0" destOrd="0" presId="urn:microsoft.com/office/officeart/2005/8/layout/vList5"/>
    <dgm:cxn modelId="{94946B7D-BBCE-2040-A179-149F5A1E9251}" type="presOf" srcId="{6803C337-7494-D84C-BAD9-D66BAD888B73}" destId="{0E67634A-99CF-1645-B3CF-B7BE2F2F9968}" srcOrd="0" destOrd="0" presId="urn:microsoft.com/office/officeart/2005/8/layout/vList5"/>
    <dgm:cxn modelId="{FEE8C883-B6CA-A149-8E2B-96350C9AD1EC}" srcId="{251945D9-AC63-4B43-91CE-726AAF4934F6}" destId="{3EFF4B6E-3329-9842-9627-32C918A0E4A6}" srcOrd="0" destOrd="0" parTransId="{CE2C7EB0-1FEF-DA4C-8FCB-38AE86C8D407}" sibTransId="{4EC40E51-73F2-A141-8567-A56662670080}"/>
    <dgm:cxn modelId="{A7986E87-793F-204C-A175-46AF52597A26}" type="presOf" srcId="{01365DE1-B2A5-4A48-9F24-E814DF26DB80}" destId="{6991634E-1199-DD48-9644-2AA897F14EFB}" srcOrd="0" destOrd="0" presId="urn:microsoft.com/office/officeart/2005/8/layout/vList5"/>
    <dgm:cxn modelId="{E2C7F891-9068-9A40-98F7-C54F01BB3A70}" srcId="{251945D9-AC63-4B43-91CE-726AAF4934F6}" destId="{81D2AA43-222B-E74A-B555-048040984272}" srcOrd="2" destOrd="0" parTransId="{A88BD208-FD27-9041-8705-FA1F963777EC}" sibTransId="{EEAB22D4-FF5F-EB49-8043-502395B54599}"/>
    <dgm:cxn modelId="{711AFE97-5D90-214E-A891-4606E5EC3D21}" type="presOf" srcId="{0A8EA741-08C9-7645-8747-17B5E12850A9}" destId="{6991634E-1199-DD48-9644-2AA897F14EFB}" srcOrd="0" destOrd="1" presId="urn:microsoft.com/office/officeart/2005/8/layout/vList5"/>
    <dgm:cxn modelId="{F2EF68A3-A940-3F47-B394-CC6305C211AC}" type="presOf" srcId="{3787EB43-21A8-AE48-BE5D-7243DB20B11A}" destId="{E35CCD19-767D-A24A-B7F8-60742AD2325E}" srcOrd="0" destOrd="0" presId="urn:microsoft.com/office/officeart/2005/8/layout/vList5"/>
    <dgm:cxn modelId="{0CA442A7-B112-8D4F-8682-214C4AFEA8FE}" type="presOf" srcId="{29279A10-BF96-274B-B4F1-76FEC86A51BF}" destId="{446CC15D-9848-864B-8CC5-908BA9E47ACC}" srcOrd="0" destOrd="3" presId="urn:microsoft.com/office/officeart/2005/8/layout/vList5"/>
    <dgm:cxn modelId="{C0A146AF-611A-0948-BB56-36B472AC9038}" srcId="{6C58D9FE-8783-7040-941E-7D67C89B2532}" destId="{B260655C-7D31-D44F-8640-0F3B416DF071}" srcOrd="0" destOrd="0" parTransId="{D9C4CF0E-1F3C-7944-A9D5-68C423C98E18}" sibTransId="{227A60E7-B3BC-4940-BB2A-CB5EA2A60E6A}"/>
    <dgm:cxn modelId="{E4BE54C1-7DCD-F440-9992-A4661946F3CF}" srcId="{284DDC42-9465-3141-8617-B73C69A3BAD9}" destId="{251945D9-AC63-4B43-91CE-726AAF4934F6}" srcOrd="0" destOrd="0" parTransId="{2E50B8AA-1E93-0F4D-985A-1DE5B60BCCEA}" sibTransId="{0866AFF4-932D-DB43-9E27-2E41E0EB2FE1}"/>
    <dgm:cxn modelId="{57664CC9-CA2A-3641-9A1F-2B0ACDAA66A7}" type="presOf" srcId="{88BDCC3B-4411-884A-A7F4-A7F0144371F0}" destId="{AE1FC1E4-0402-6848-A4FB-42CEC02DB2B0}" srcOrd="0" destOrd="1" presId="urn:microsoft.com/office/officeart/2005/8/layout/vList5"/>
    <dgm:cxn modelId="{E8C787D3-275E-0A46-9405-8DD615D6BC2D}" srcId="{6803C337-7494-D84C-BAD9-D66BAD888B73}" destId="{D1601BDF-AEB7-C949-AC78-ABBF30C3D0B5}" srcOrd="0" destOrd="0" parTransId="{537D4EB9-9D05-7E46-B33B-D0A1726EF8F5}" sibTransId="{7FE0BF0E-A956-7543-8D86-378FAFEA166A}"/>
    <dgm:cxn modelId="{0C1520E7-389F-DD44-981E-93E6A6BE9573}" srcId="{6C58D9FE-8783-7040-941E-7D67C89B2532}" destId="{88BDCC3B-4411-884A-A7F4-A7F0144371F0}" srcOrd="1" destOrd="0" parTransId="{BDAE4882-03E7-0A44-BEB1-5FECA9379282}" sibTransId="{9D58E412-6351-9E43-8CF7-0A65AAA492EF}"/>
    <dgm:cxn modelId="{08D814EC-B61D-CD47-8B24-2925539238E9}" srcId="{284DDC42-9465-3141-8617-B73C69A3BAD9}" destId="{6803C337-7494-D84C-BAD9-D66BAD888B73}" srcOrd="3" destOrd="0" parTransId="{938A00F6-7E05-7747-8CA5-32673D6B79AE}" sibTransId="{0D237059-9B07-D54A-A0C4-F851660D58DC}"/>
    <dgm:cxn modelId="{0241ABED-1EB7-094A-A437-E8943BA1F2E9}" srcId="{3787EB43-21A8-AE48-BE5D-7243DB20B11A}" destId="{0A8EA741-08C9-7645-8747-17B5E12850A9}" srcOrd="1" destOrd="0" parTransId="{F78F6777-250F-3149-832B-312AC474429E}" sibTransId="{5CA754A0-BDD2-DB41-8074-6A6788181863}"/>
    <dgm:cxn modelId="{4E97B2F0-F19B-9D4D-AF71-D756C39021BF}" srcId="{3787EB43-21A8-AE48-BE5D-7243DB20B11A}" destId="{DFF0A797-2F43-7149-AA69-C7DC162D4DBE}" srcOrd="2" destOrd="0" parTransId="{8DF6D637-88C8-C343-9C21-09C3DF55AB3C}" sibTransId="{6B560443-DC45-964F-AFFE-67A2893A3B88}"/>
    <dgm:cxn modelId="{1A1CC9DE-5375-FF42-9AA7-69EBAE30B0C6}" type="presParOf" srcId="{4F6E0F0F-0CB8-334B-BCD6-302DBDB64E63}" destId="{51F28EDA-19C7-5D4F-AE18-6F5AB0BF676A}" srcOrd="0" destOrd="0" presId="urn:microsoft.com/office/officeart/2005/8/layout/vList5"/>
    <dgm:cxn modelId="{9D1E91FB-FDB0-7443-B339-7080E03E5889}" type="presParOf" srcId="{51F28EDA-19C7-5D4F-AE18-6F5AB0BF676A}" destId="{305E8661-967B-BB42-9C8C-EF35D19926BE}" srcOrd="0" destOrd="0" presId="urn:microsoft.com/office/officeart/2005/8/layout/vList5"/>
    <dgm:cxn modelId="{38E69685-0E9D-FA43-9C9B-3AC93A37D1EC}" type="presParOf" srcId="{51F28EDA-19C7-5D4F-AE18-6F5AB0BF676A}" destId="{446CC15D-9848-864B-8CC5-908BA9E47ACC}" srcOrd="1" destOrd="0" presId="urn:microsoft.com/office/officeart/2005/8/layout/vList5"/>
    <dgm:cxn modelId="{F3C521EB-3C20-C54E-A7C2-6B7C90AC8025}" type="presParOf" srcId="{4F6E0F0F-0CB8-334B-BCD6-302DBDB64E63}" destId="{A2E0E018-9AA2-5942-8C8C-C8B48C2F300A}" srcOrd="1" destOrd="0" presId="urn:microsoft.com/office/officeart/2005/8/layout/vList5"/>
    <dgm:cxn modelId="{4F9F47D8-1CE1-984F-9FFC-F61BEEB94965}" type="presParOf" srcId="{4F6E0F0F-0CB8-334B-BCD6-302DBDB64E63}" destId="{952656A8-79E7-7945-A0FB-FF7BECE2F581}" srcOrd="2" destOrd="0" presId="urn:microsoft.com/office/officeart/2005/8/layout/vList5"/>
    <dgm:cxn modelId="{A2F2DF47-E4DD-494D-BA1A-075E33D355AF}" type="presParOf" srcId="{952656A8-79E7-7945-A0FB-FF7BECE2F581}" destId="{E35CCD19-767D-A24A-B7F8-60742AD2325E}" srcOrd="0" destOrd="0" presId="urn:microsoft.com/office/officeart/2005/8/layout/vList5"/>
    <dgm:cxn modelId="{2326928D-9978-3E47-ABC8-5D13E69C4C02}" type="presParOf" srcId="{952656A8-79E7-7945-A0FB-FF7BECE2F581}" destId="{6991634E-1199-DD48-9644-2AA897F14EFB}" srcOrd="1" destOrd="0" presId="urn:microsoft.com/office/officeart/2005/8/layout/vList5"/>
    <dgm:cxn modelId="{247D1072-52CB-2E42-96E5-A500D80C5F99}" type="presParOf" srcId="{4F6E0F0F-0CB8-334B-BCD6-302DBDB64E63}" destId="{49DAE1E1-030C-7B4C-BB79-4F7E561E3B5A}" srcOrd="3" destOrd="0" presId="urn:microsoft.com/office/officeart/2005/8/layout/vList5"/>
    <dgm:cxn modelId="{7C9B1321-F154-FC45-A88F-C84ED23D3E62}" type="presParOf" srcId="{4F6E0F0F-0CB8-334B-BCD6-302DBDB64E63}" destId="{9FFDAB09-64B3-3F48-8741-A1A159A7F468}" srcOrd="4" destOrd="0" presId="urn:microsoft.com/office/officeart/2005/8/layout/vList5"/>
    <dgm:cxn modelId="{D2E04550-2002-0B42-99F4-B4E7A7D57590}" type="presParOf" srcId="{9FFDAB09-64B3-3F48-8741-A1A159A7F468}" destId="{E1A5A2E4-243E-0F45-BBC0-C4CC3B8BC81E}" srcOrd="0" destOrd="0" presId="urn:microsoft.com/office/officeart/2005/8/layout/vList5"/>
    <dgm:cxn modelId="{4740B489-7A14-9D4D-8DBB-95CE42E6C31A}" type="presParOf" srcId="{9FFDAB09-64B3-3F48-8741-A1A159A7F468}" destId="{AE1FC1E4-0402-6848-A4FB-42CEC02DB2B0}" srcOrd="1" destOrd="0" presId="urn:microsoft.com/office/officeart/2005/8/layout/vList5"/>
    <dgm:cxn modelId="{DB67E383-EB8D-BE46-8E91-E59AB1A6FFB9}" type="presParOf" srcId="{4F6E0F0F-0CB8-334B-BCD6-302DBDB64E63}" destId="{9B66BFED-837E-8A4F-9EEA-C344E284348B}" srcOrd="5" destOrd="0" presId="urn:microsoft.com/office/officeart/2005/8/layout/vList5"/>
    <dgm:cxn modelId="{EED0C777-CEF3-394B-AC48-BF904E213BB7}" type="presParOf" srcId="{4F6E0F0F-0CB8-334B-BCD6-302DBDB64E63}" destId="{FEDDF026-794E-C44F-B079-A3EAD1C3054E}" srcOrd="6" destOrd="0" presId="urn:microsoft.com/office/officeart/2005/8/layout/vList5"/>
    <dgm:cxn modelId="{D89D63E8-BE87-D345-92E6-4D12E5D46352}" type="presParOf" srcId="{FEDDF026-794E-C44F-B079-A3EAD1C3054E}" destId="{0E67634A-99CF-1645-B3CF-B7BE2F2F9968}" srcOrd="0" destOrd="0" presId="urn:microsoft.com/office/officeart/2005/8/layout/vList5"/>
    <dgm:cxn modelId="{DC837D7A-66C2-EA4D-86CF-CA286441E373}" type="presParOf" srcId="{FEDDF026-794E-C44F-B079-A3EAD1C3054E}" destId="{78A3B196-2485-4B4F-B70F-6D0C67E0B5D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4DDC42-9465-3141-8617-B73C69A3BAD9}"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251945D9-AC63-4B43-91CE-726AAF4934F6}">
      <dgm:prSet phldrT="[Text]" custT="1"/>
      <dgm:spPr>
        <a:solidFill>
          <a:srgbClr val="4993E5"/>
        </a:solidFill>
      </dgm:spPr>
      <dgm:t>
        <a:bodyPr/>
        <a:lstStyle/>
        <a:p>
          <a:r>
            <a:rPr lang="en-US" sz="2400" b="1" i="0" u="none"/>
            <a:t>Gemma 3 </a:t>
          </a:r>
        </a:p>
        <a:p>
          <a:r>
            <a:rPr lang="en-US" sz="1800" b="1" i="0" u="none"/>
            <a:t>(1B, 4B, 12B, 27B)</a:t>
          </a:r>
          <a:endParaRPr lang="en-US" sz="2400" b="1"/>
        </a:p>
      </dgm:t>
    </dgm:pt>
    <dgm:pt modelId="{2E50B8AA-1E93-0F4D-985A-1DE5B60BCCEA}" type="parTrans" cxnId="{E4BE54C1-7DCD-F440-9992-A4661946F3CF}">
      <dgm:prSet/>
      <dgm:spPr/>
      <dgm:t>
        <a:bodyPr/>
        <a:lstStyle/>
        <a:p>
          <a:endParaRPr lang="en-US"/>
        </a:p>
      </dgm:t>
    </dgm:pt>
    <dgm:pt modelId="{0866AFF4-932D-DB43-9E27-2E41E0EB2FE1}" type="sibTrans" cxnId="{E4BE54C1-7DCD-F440-9992-A4661946F3CF}">
      <dgm:prSet/>
      <dgm:spPr/>
      <dgm:t>
        <a:bodyPr/>
        <a:lstStyle/>
        <a:p>
          <a:endParaRPr lang="en-US"/>
        </a:p>
      </dgm:t>
    </dgm:pt>
    <dgm:pt modelId="{3EFF4B6E-3329-9842-9627-32C918A0E4A6}">
      <dgm:prSet phldrT="[Text]"/>
      <dgm:spPr>
        <a:solidFill>
          <a:srgbClr val="4993E5">
            <a:alpha val="21961"/>
          </a:srgbClr>
        </a:solidFill>
        <a:ln>
          <a:noFill/>
        </a:ln>
      </dgm:spPr>
      <dgm:t>
        <a:bodyPr/>
        <a:lstStyle/>
        <a:p>
          <a:r>
            <a:rPr lang="en-US" b="0" i="0" u="none"/>
            <a:t>Upgrade to Gemma 2</a:t>
          </a:r>
          <a:endParaRPr lang="en-US"/>
        </a:p>
      </dgm:t>
    </dgm:pt>
    <dgm:pt modelId="{CE2C7EB0-1FEF-DA4C-8FCB-38AE86C8D407}" type="parTrans" cxnId="{FEE8C883-B6CA-A149-8E2B-96350C9AD1EC}">
      <dgm:prSet/>
      <dgm:spPr/>
      <dgm:t>
        <a:bodyPr/>
        <a:lstStyle/>
        <a:p>
          <a:endParaRPr lang="en-US"/>
        </a:p>
      </dgm:t>
    </dgm:pt>
    <dgm:pt modelId="{4EC40E51-73F2-A141-8567-A56662670080}" type="sibTrans" cxnId="{FEE8C883-B6CA-A149-8E2B-96350C9AD1EC}">
      <dgm:prSet/>
      <dgm:spPr/>
      <dgm:t>
        <a:bodyPr/>
        <a:lstStyle/>
        <a:p>
          <a:endParaRPr lang="en-US"/>
        </a:p>
      </dgm:t>
    </dgm:pt>
    <dgm:pt modelId="{3787EB43-21A8-AE48-BE5D-7243DB20B11A}">
      <dgm:prSet phldrT="[Text]" custT="1"/>
      <dgm:spPr>
        <a:solidFill>
          <a:srgbClr val="7C7CD3"/>
        </a:solidFill>
      </dgm:spPr>
      <dgm:t>
        <a:bodyPr/>
        <a:lstStyle/>
        <a:p>
          <a:r>
            <a:rPr lang="en-US" sz="2000" b="1" i="0" u="none" err="1"/>
            <a:t>RecurrentGemma</a:t>
          </a:r>
          <a:r>
            <a:rPr lang="en-US" sz="2400" b="1" i="0" u="none"/>
            <a:t> </a:t>
          </a:r>
        </a:p>
        <a:p>
          <a:r>
            <a:rPr lang="en-US" sz="1800" b="1" i="0" u="none"/>
            <a:t>(2B, 9B)</a:t>
          </a:r>
          <a:r>
            <a:rPr lang="en-US" sz="1800" b="0" i="0" u="none"/>
            <a:t> </a:t>
          </a:r>
          <a:endParaRPr lang="en-US" sz="1800" b="1"/>
        </a:p>
      </dgm:t>
    </dgm:pt>
    <dgm:pt modelId="{952B2043-8B23-3C40-AF89-99AF90421DA7}" type="parTrans" cxnId="{C4D3F34B-2887-604C-BB2A-99C8A5B16976}">
      <dgm:prSet/>
      <dgm:spPr/>
      <dgm:t>
        <a:bodyPr/>
        <a:lstStyle/>
        <a:p>
          <a:endParaRPr lang="en-US"/>
        </a:p>
      </dgm:t>
    </dgm:pt>
    <dgm:pt modelId="{FA86C6B9-EAEA-674D-BAB2-10514C1E4535}" type="sibTrans" cxnId="{C4D3F34B-2887-604C-BB2A-99C8A5B16976}">
      <dgm:prSet/>
      <dgm:spPr/>
      <dgm:t>
        <a:bodyPr/>
        <a:lstStyle/>
        <a:p>
          <a:endParaRPr lang="en-US"/>
        </a:p>
      </dgm:t>
    </dgm:pt>
    <dgm:pt modelId="{01365DE1-B2A5-4A48-9F24-E814DF26DB80}">
      <dgm:prSet phldrT="[Text]"/>
      <dgm:spPr>
        <a:solidFill>
          <a:srgbClr val="7C7CD3">
            <a:alpha val="21961"/>
          </a:srgbClr>
        </a:solidFill>
        <a:ln>
          <a:noFill/>
        </a:ln>
      </dgm:spPr>
      <dgm:t>
        <a:bodyPr/>
        <a:lstStyle/>
        <a:p>
          <a:r>
            <a:rPr lang="en-US" b="0" i="0" u="none"/>
            <a:t>Griffin-based, instead of Transformer-based.</a:t>
          </a:r>
          <a:endParaRPr lang="en-US"/>
        </a:p>
      </dgm:t>
    </dgm:pt>
    <dgm:pt modelId="{94F59189-C1C1-DE48-A861-FA2CCC5889D4}" type="parTrans" cxnId="{4875AD39-E431-E043-8D53-A052FF35E341}">
      <dgm:prSet/>
      <dgm:spPr/>
      <dgm:t>
        <a:bodyPr/>
        <a:lstStyle/>
        <a:p>
          <a:endParaRPr lang="en-US"/>
        </a:p>
      </dgm:t>
    </dgm:pt>
    <dgm:pt modelId="{1BAEBFB1-347F-4F47-B7CE-A48027B2D89B}" type="sibTrans" cxnId="{4875AD39-E431-E043-8D53-A052FF35E341}">
      <dgm:prSet/>
      <dgm:spPr/>
      <dgm:t>
        <a:bodyPr/>
        <a:lstStyle/>
        <a:p>
          <a:endParaRPr lang="en-US"/>
        </a:p>
      </dgm:t>
    </dgm:pt>
    <dgm:pt modelId="{6C58D9FE-8783-7040-941E-7D67C89B2532}">
      <dgm:prSet phldrT="[Text]" custT="1"/>
      <dgm:spPr>
        <a:solidFill>
          <a:srgbClr val="B46B98"/>
        </a:solidFill>
      </dgm:spPr>
      <dgm:t>
        <a:bodyPr/>
        <a:lstStyle/>
        <a:p>
          <a:r>
            <a:rPr lang="en-US" sz="2400" b="1" i="0" u="none" err="1"/>
            <a:t>PaliGemma</a:t>
          </a:r>
          <a:endParaRPr lang="en-US" sz="2400" b="1" i="0" u="none"/>
        </a:p>
        <a:p>
          <a:r>
            <a:rPr lang="en-US" sz="2400" b="1" i="0" u="none"/>
            <a:t> </a:t>
          </a:r>
          <a:r>
            <a:rPr lang="en-US" sz="1800" b="1" i="0" u="none"/>
            <a:t>(3B)</a:t>
          </a:r>
          <a:endParaRPr lang="en-US" sz="2400"/>
        </a:p>
      </dgm:t>
    </dgm:pt>
    <dgm:pt modelId="{D9C15063-21D5-AF4C-9C05-71772AA26617}" type="parTrans" cxnId="{EE36885E-7231-BC41-B3B2-E0E29ADEAD52}">
      <dgm:prSet/>
      <dgm:spPr/>
      <dgm:t>
        <a:bodyPr/>
        <a:lstStyle/>
        <a:p>
          <a:endParaRPr lang="en-US"/>
        </a:p>
      </dgm:t>
    </dgm:pt>
    <dgm:pt modelId="{A8FC044D-0DC9-644B-A7C6-F6ED405C7C65}" type="sibTrans" cxnId="{EE36885E-7231-BC41-B3B2-E0E29ADEAD52}">
      <dgm:prSet/>
      <dgm:spPr/>
      <dgm:t>
        <a:bodyPr/>
        <a:lstStyle/>
        <a:p>
          <a:endParaRPr lang="en-US"/>
        </a:p>
      </dgm:t>
    </dgm:pt>
    <dgm:pt modelId="{B260655C-7D31-D44F-8640-0F3B416DF071}">
      <dgm:prSet phldrT="[Text]"/>
      <dgm:spPr>
        <a:solidFill>
          <a:srgbClr val="B46B98">
            <a:alpha val="21961"/>
          </a:srgbClr>
        </a:solidFill>
        <a:ln>
          <a:noFill/>
        </a:ln>
      </dgm:spPr>
      <dgm:t>
        <a:bodyPr/>
        <a:lstStyle/>
        <a:p>
          <a:r>
            <a:rPr lang="en-US" b="0" i="0" u="none"/>
            <a:t>Vision-language model that takes text and image inputs, and outputs text</a:t>
          </a:r>
          <a:endParaRPr lang="en-US"/>
        </a:p>
      </dgm:t>
    </dgm:pt>
    <dgm:pt modelId="{D9C4CF0E-1F3C-7944-A9D5-68C423C98E18}" type="parTrans" cxnId="{C0A146AF-611A-0948-BB56-36B472AC9038}">
      <dgm:prSet/>
      <dgm:spPr/>
      <dgm:t>
        <a:bodyPr/>
        <a:lstStyle/>
        <a:p>
          <a:endParaRPr lang="en-US"/>
        </a:p>
      </dgm:t>
    </dgm:pt>
    <dgm:pt modelId="{227A60E7-B3BC-4940-BB2A-CB5EA2A60E6A}" type="sibTrans" cxnId="{C0A146AF-611A-0948-BB56-36B472AC9038}">
      <dgm:prSet/>
      <dgm:spPr/>
      <dgm:t>
        <a:bodyPr/>
        <a:lstStyle/>
        <a:p>
          <a:endParaRPr lang="en-US"/>
        </a:p>
      </dgm:t>
    </dgm:pt>
    <dgm:pt modelId="{6803C337-7494-D84C-BAD9-D66BAD888B73}">
      <dgm:prSet phldrT="[Text]" custT="1"/>
      <dgm:spPr>
        <a:solidFill>
          <a:srgbClr val="CB6674"/>
        </a:solidFill>
      </dgm:spPr>
      <dgm:t>
        <a:bodyPr/>
        <a:lstStyle/>
        <a:p>
          <a:r>
            <a:rPr lang="en-US" sz="2400" b="1" i="0" u="none" err="1"/>
            <a:t>PaliGemma</a:t>
          </a:r>
          <a:r>
            <a:rPr lang="en-US" sz="2400" b="1" i="0" u="none"/>
            <a:t> 2</a:t>
          </a:r>
        </a:p>
        <a:p>
          <a:r>
            <a:rPr lang="en-US" sz="1600" b="1" i="0" u="none"/>
            <a:t> (3B, 10B, 28B)</a:t>
          </a:r>
          <a:r>
            <a:rPr lang="en-US" sz="1600" b="0" i="0" u="none"/>
            <a:t> </a:t>
          </a:r>
          <a:endParaRPr lang="en-US" sz="1600" b="1"/>
        </a:p>
      </dgm:t>
    </dgm:pt>
    <dgm:pt modelId="{938A00F6-7E05-7747-8CA5-32673D6B79AE}" type="parTrans" cxnId="{08D814EC-B61D-CD47-8B24-2925539238E9}">
      <dgm:prSet/>
      <dgm:spPr/>
      <dgm:t>
        <a:bodyPr/>
        <a:lstStyle/>
        <a:p>
          <a:endParaRPr lang="en-US"/>
        </a:p>
      </dgm:t>
    </dgm:pt>
    <dgm:pt modelId="{0D237059-9B07-D54A-A0C4-F851660D58DC}" type="sibTrans" cxnId="{08D814EC-B61D-CD47-8B24-2925539238E9}">
      <dgm:prSet/>
      <dgm:spPr/>
      <dgm:t>
        <a:bodyPr/>
        <a:lstStyle/>
        <a:p>
          <a:endParaRPr lang="en-US"/>
        </a:p>
      </dgm:t>
    </dgm:pt>
    <dgm:pt modelId="{D1601BDF-AEB7-C949-AC78-ABBF30C3D0B5}">
      <dgm:prSet phldrT="[Text]"/>
      <dgm:spPr>
        <a:solidFill>
          <a:srgbClr val="CB6674">
            <a:alpha val="21961"/>
          </a:srgbClr>
        </a:solidFill>
        <a:ln>
          <a:noFill/>
        </a:ln>
      </dgm:spPr>
      <dgm:t>
        <a:bodyPr/>
        <a:lstStyle/>
        <a:p>
          <a:r>
            <a:rPr lang="en-US" b="0" i="0" u="none"/>
            <a:t>Upgrade to </a:t>
          </a:r>
          <a:r>
            <a:rPr lang="en-US" b="0" i="0" u="none" err="1"/>
            <a:t>PaliGemma</a:t>
          </a:r>
          <a:endParaRPr lang="en-US"/>
        </a:p>
      </dgm:t>
    </dgm:pt>
    <dgm:pt modelId="{537D4EB9-9D05-7E46-B33B-D0A1726EF8F5}" type="parTrans" cxnId="{E8C787D3-275E-0A46-9405-8DD615D6BC2D}">
      <dgm:prSet/>
      <dgm:spPr/>
      <dgm:t>
        <a:bodyPr/>
        <a:lstStyle/>
        <a:p>
          <a:endParaRPr lang="en-US"/>
        </a:p>
      </dgm:t>
    </dgm:pt>
    <dgm:pt modelId="{7FE0BF0E-A956-7543-8D86-378FAFEA166A}" type="sibTrans" cxnId="{E8C787D3-275E-0A46-9405-8DD615D6BC2D}">
      <dgm:prSet/>
      <dgm:spPr/>
      <dgm:t>
        <a:bodyPr/>
        <a:lstStyle/>
        <a:p>
          <a:endParaRPr lang="en-US"/>
        </a:p>
      </dgm:t>
    </dgm:pt>
    <dgm:pt modelId="{9670BCC2-65D8-AC4B-AE81-3B9BF9857208}">
      <dgm:prSet phldrT="[Text]"/>
      <dgm:spPr>
        <a:solidFill>
          <a:srgbClr val="4993E5">
            <a:alpha val="21961"/>
          </a:srgbClr>
        </a:solidFill>
        <a:ln>
          <a:noFill/>
        </a:ln>
      </dgm:spPr>
      <dgm:t>
        <a:bodyPr/>
        <a:lstStyle/>
        <a:p>
          <a:r>
            <a:rPr lang="en-US" b="0" i="0" u="none"/>
            <a:t>Multilingual capability (supports 140 languages)</a:t>
          </a:r>
          <a:endParaRPr lang="en-US"/>
        </a:p>
      </dgm:t>
    </dgm:pt>
    <dgm:pt modelId="{E4077CEC-BDF0-2A41-8A72-1FDA24F8E8E4}" type="parTrans" cxnId="{212DEFA3-CC11-F944-A8DE-5686BCBAFDC6}">
      <dgm:prSet/>
      <dgm:spPr/>
      <dgm:t>
        <a:bodyPr/>
        <a:lstStyle/>
        <a:p>
          <a:endParaRPr lang="en-US"/>
        </a:p>
      </dgm:t>
    </dgm:pt>
    <dgm:pt modelId="{85B92C47-08E1-6B4D-8FB2-3FEA9087CF51}" type="sibTrans" cxnId="{212DEFA3-CC11-F944-A8DE-5686BCBAFDC6}">
      <dgm:prSet/>
      <dgm:spPr/>
      <dgm:t>
        <a:bodyPr/>
        <a:lstStyle/>
        <a:p>
          <a:endParaRPr lang="en-US"/>
        </a:p>
      </dgm:t>
    </dgm:pt>
    <dgm:pt modelId="{49ABD72D-AB10-6841-8E22-071FAB7BA327}">
      <dgm:prSet phldrT="[Text]"/>
      <dgm:spPr>
        <a:solidFill>
          <a:srgbClr val="4993E5">
            <a:alpha val="21961"/>
          </a:srgbClr>
        </a:solidFill>
        <a:ln>
          <a:noFill/>
        </a:ln>
      </dgm:spPr>
      <dgm:t>
        <a:bodyPr/>
        <a:lstStyle/>
        <a:p>
          <a:r>
            <a:rPr lang="en-US" b="0" i="0" u="none"/>
            <a:t>Longer context length (128k tokens)</a:t>
          </a:r>
          <a:endParaRPr lang="en-US"/>
        </a:p>
      </dgm:t>
    </dgm:pt>
    <dgm:pt modelId="{1C33F6B8-7D15-7941-AAFE-FC3B71E289A7}" type="parTrans" cxnId="{323A24FA-5F4B-5B44-B9F8-EFB3CA731671}">
      <dgm:prSet/>
      <dgm:spPr/>
      <dgm:t>
        <a:bodyPr/>
        <a:lstStyle/>
        <a:p>
          <a:endParaRPr lang="en-US"/>
        </a:p>
      </dgm:t>
    </dgm:pt>
    <dgm:pt modelId="{ADA37ADC-1F7D-A548-8303-71338BDE3CBE}" type="sibTrans" cxnId="{323A24FA-5F4B-5B44-B9F8-EFB3CA731671}">
      <dgm:prSet/>
      <dgm:spPr/>
      <dgm:t>
        <a:bodyPr/>
        <a:lstStyle/>
        <a:p>
          <a:endParaRPr lang="en-US"/>
        </a:p>
      </dgm:t>
    </dgm:pt>
    <dgm:pt modelId="{67612D98-31A1-B148-8B3A-6F7B3C6F3962}">
      <dgm:prSet phldrT="[Text]"/>
      <dgm:spPr>
        <a:solidFill>
          <a:srgbClr val="4993E5">
            <a:alpha val="21961"/>
          </a:srgbClr>
        </a:solidFill>
        <a:ln>
          <a:noFill/>
        </a:ln>
      </dgm:spPr>
      <dgm:t>
        <a:bodyPr/>
        <a:lstStyle/>
        <a:p>
          <a:r>
            <a:rPr lang="en-US" b="0" i="0" u="none"/>
            <a:t>Multimodality + function calling.</a:t>
          </a:r>
          <a:r>
            <a:rPr lang="en-US" b="0" i="0"/>
            <a:t>​</a:t>
          </a:r>
          <a:endParaRPr lang="en-US"/>
        </a:p>
      </dgm:t>
    </dgm:pt>
    <dgm:pt modelId="{D8F45CCE-B586-554F-A9CF-57CFA2BB0444}" type="parTrans" cxnId="{F0E1D638-2C1F-1A48-9CF1-72D171E3B9F3}">
      <dgm:prSet/>
      <dgm:spPr/>
      <dgm:t>
        <a:bodyPr/>
        <a:lstStyle/>
        <a:p>
          <a:endParaRPr lang="en-US"/>
        </a:p>
      </dgm:t>
    </dgm:pt>
    <dgm:pt modelId="{E21445AA-824B-D64B-AF07-C44AEA4A5D34}" type="sibTrans" cxnId="{F0E1D638-2C1F-1A48-9CF1-72D171E3B9F3}">
      <dgm:prSet/>
      <dgm:spPr/>
      <dgm:t>
        <a:bodyPr/>
        <a:lstStyle/>
        <a:p>
          <a:endParaRPr lang="en-US"/>
        </a:p>
      </dgm:t>
    </dgm:pt>
    <dgm:pt modelId="{847A2A6E-7103-3C42-9F21-FA01CDDD288F}">
      <dgm:prSet phldrT="[Text]"/>
      <dgm:spPr>
        <a:solidFill>
          <a:srgbClr val="CB6674">
            <a:alpha val="21961"/>
          </a:srgbClr>
        </a:solidFill>
        <a:ln>
          <a:noFill/>
        </a:ln>
      </dgm:spPr>
      <dgm:t>
        <a:bodyPr/>
        <a:lstStyle/>
        <a:p>
          <a:r>
            <a:rPr lang="en-US" b="0" i="0" u="none"/>
            <a:t>Capable of more vision-language tasks</a:t>
          </a:r>
          <a:endParaRPr lang="en-US"/>
        </a:p>
      </dgm:t>
    </dgm:pt>
    <dgm:pt modelId="{65966C8A-6EED-CC4C-BD7F-734FA6D98768}" type="parTrans" cxnId="{4EB3FAB3-4BC4-A340-8BF6-74325415279B}">
      <dgm:prSet/>
      <dgm:spPr/>
      <dgm:t>
        <a:bodyPr/>
        <a:lstStyle/>
        <a:p>
          <a:endParaRPr lang="en-US"/>
        </a:p>
      </dgm:t>
    </dgm:pt>
    <dgm:pt modelId="{E806B483-BC8C-C34E-BCBF-F58F526A0491}" type="sibTrans" cxnId="{4EB3FAB3-4BC4-A340-8BF6-74325415279B}">
      <dgm:prSet/>
      <dgm:spPr/>
      <dgm:t>
        <a:bodyPr/>
        <a:lstStyle/>
        <a:p>
          <a:endParaRPr lang="en-US"/>
        </a:p>
      </dgm:t>
    </dgm:pt>
    <dgm:pt modelId="{B00894F5-F989-F740-8F16-7A7403DDAB03}">
      <dgm:prSet phldrT="[Text]"/>
      <dgm:spPr>
        <a:solidFill>
          <a:srgbClr val="B46B98">
            <a:alpha val="21961"/>
          </a:srgbClr>
        </a:solidFill>
        <a:ln>
          <a:noFill/>
        </a:ln>
      </dgm:spPr>
      <dgm:t>
        <a:bodyPr/>
        <a:lstStyle/>
        <a:p>
          <a:r>
            <a:rPr lang="en-US" b="0" i="0" u="none"/>
            <a:t>Made by connecting a </a:t>
          </a:r>
          <a:r>
            <a:rPr lang="en-US" b="0" i="0" u="none">
              <a:solidFill>
                <a:schemeClr val="accent3">
                  <a:lumMod val="75000"/>
                </a:schemeClr>
              </a:solidFill>
            </a:rPr>
            <a:t>SigLIP</a:t>
          </a:r>
          <a:r>
            <a:rPr lang="en-US" b="0" i="0" u="none"/>
            <a:t> image encoder with a Gemma language model.</a:t>
          </a:r>
          <a:endParaRPr lang="en-US"/>
        </a:p>
      </dgm:t>
    </dgm:pt>
    <dgm:pt modelId="{E5E95764-0D38-0A40-9169-8B538FFAB645}" type="parTrans" cxnId="{F3044A80-4160-294A-BD58-9E4D3D363EC4}">
      <dgm:prSet/>
      <dgm:spPr/>
      <dgm:t>
        <a:bodyPr/>
        <a:lstStyle/>
        <a:p>
          <a:endParaRPr lang="en-US"/>
        </a:p>
      </dgm:t>
    </dgm:pt>
    <dgm:pt modelId="{9BAE03AB-5129-B247-91F0-4720ECC5738C}" type="sibTrans" cxnId="{F3044A80-4160-294A-BD58-9E4D3D363EC4}">
      <dgm:prSet/>
      <dgm:spPr/>
      <dgm:t>
        <a:bodyPr/>
        <a:lstStyle/>
        <a:p>
          <a:endParaRPr lang="en-US"/>
        </a:p>
      </dgm:t>
    </dgm:pt>
    <dgm:pt modelId="{4F6E0F0F-0CB8-334B-BCD6-302DBDB64E63}" type="pres">
      <dgm:prSet presAssocID="{284DDC42-9465-3141-8617-B73C69A3BAD9}" presName="Name0" presStyleCnt="0">
        <dgm:presLayoutVars>
          <dgm:dir/>
          <dgm:animLvl val="lvl"/>
          <dgm:resizeHandles val="exact"/>
        </dgm:presLayoutVars>
      </dgm:prSet>
      <dgm:spPr/>
    </dgm:pt>
    <dgm:pt modelId="{51F28EDA-19C7-5D4F-AE18-6F5AB0BF676A}" type="pres">
      <dgm:prSet presAssocID="{251945D9-AC63-4B43-91CE-726AAF4934F6}" presName="linNode" presStyleCnt="0"/>
      <dgm:spPr/>
    </dgm:pt>
    <dgm:pt modelId="{305E8661-967B-BB42-9C8C-EF35D19926BE}" type="pres">
      <dgm:prSet presAssocID="{251945D9-AC63-4B43-91CE-726AAF4934F6}" presName="parentText" presStyleLbl="node1" presStyleIdx="0" presStyleCnt="4">
        <dgm:presLayoutVars>
          <dgm:chMax val="1"/>
          <dgm:bulletEnabled val="1"/>
        </dgm:presLayoutVars>
      </dgm:prSet>
      <dgm:spPr/>
    </dgm:pt>
    <dgm:pt modelId="{446CC15D-9848-864B-8CC5-908BA9E47ACC}" type="pres">
      <dgm:prSet presAssocID="{251945D9-AC63-4B43-91CE-726AAF4934F6}" presName="descendantText" presStyleLbl="alignAccFollowNode1" presStyleIdx="0" presStyleCnt="4">
        <dgm:presLayoutVars>
          <dgm:bulletEnabled val="1"/>
        </dgm:presLayoutVars>
      </dgm:prSet>
      <dgm:spPr/>
    </dgm:pt>
    <dgm:pt modelId="{A2E0E018-9AA2-5942-8C8C-C8B48C2F300A}" type="pres">
      <dgm:prSet presAssocID="{0866AFF4-932D-DB43-9E27-2E41E0EB2FE1}" presName="sp" presStyleCnt="0"/>
      <dgm:spPr/>
    </dgm:pt>
    <dgm:pt modelId="{952656A8-79E7-7945-A0FB-FF7BECE2F581}" type="pres">
      <dgm:prSet presAssocID="{3787EB43-21A8-AE48-BE5D-7243DB20B11A}" presName="linNode" presStyleCnt="0"/>
      <dgm:spPr/>
    </dgm:pt>
    <dgm:pt modelId="{E35CCD19-767D-A24A-B7F8-60742AD2325E}" type="pres">
      <dgm:prSet presAssocID="{3787EB43-21A8-AE48-BE5D-7243DB20B11A}" presName="parentText" presStyleLbl="node1" presStyleIdx="1" presStyleCnt="4">
        <dgm:presLayoutVars>
          <dgm:chMax val="1"/>
          <dgm:bulletEnabled val="1"/>
        </dgm:presLayoutVars>
      </dgm:prSet>
      <dgm:spPr/>
    </dgm:pt>
    <dgm:pt modelId="{6991634E-1199-DD48-9644-2AA897F14EFB}" type="pres">
      <dgm:prSet presAssocID="{3787EB43-21A8-AE48-BE5D-7243DB20B11A}" presName="descendantText" presStyleLbl="alignAccFollowNode1" presStyleIdx="1" presStyleCnt="4">
        <dgm:presLayoutVars>
          <dgm:bulletEnabled val="1"/>
        </dgm:presLayoutVars>
      </dgm:prSet>
      <dgm:spPr/>
    </dgm:pt>
    <dgm:pt modelId="{49DAE1E1-030C-7B4C-BB79-4F7E561E3B5A}" type="pres">
      <dgm:prSet presAssocID="{FA86C6B9-EAEA-674D-BAB2-10514C1E4535}" presName="sp" presStyleCnt="0"/>
      <dgm:spPr/>
    </dgm:pt>
    <dgm:pt modelId="{9FFDAB09-64B3-3F48-8741-A1A159A7F468}" type="pres">
      <dgm:prSet presAssocID="{6C58D9FE-8783-7040-941E-7D67C89B2532}" presName="linNode" presStyleCnt="0"/>
      <dgm:spPr/>
    </dgm:pt>
    <dgm:pt modelId="{E1A5A2E4-243E-0F45-BBC0-C4CC3B8BC81E}" type="pres">
      <dgm:prSet presAssocID="{6C58D9FE-8783-7040-941E-7D67C89B2532}" presName="parentText" presStyleLbl="node1" presStyleIdx="2" presStyleCnt="4">
        <dgm:presLayoutVars>
          <dgm:chMax val="1"/>
          <dgm:bulletEnabled val="1"/>
        </dgm:presLayoutVars>
      </dgm:prSet>
      <dgm:spPr/>
    </dgm:pt>
    <dgm:pt modelId="{AE1FC1E4-0402-6848-A4FB-42CEC02DB2B0}" type="pres">
      <dgm:prSet presAssocID="{6C58D9FE-8783-7040-941E-7D67C89B2532}" presName="descendantText" presStyleLbl="alignAccFollowNode1" presStyleIdx="2" presStyleCnt="4">
        <dgm:presLayoutVars>
          <dgm:bulletEnabled val="1"/>
        </dgm:presLayoutVars>
      </dgm:prSet>
      <dgm:spPr/>
    </dgm:pt>
    <dgm:pt modelId="{9B66BFED-837E-8A4F-9EEA-C344E284348B}" type="pres">
      <dgm:prSet presAssocID="{A8FC044D-0DC9-644B-A7C6-F6ED405C7C65}" presName="sp" presStyleCnt="0"/>
      <dgm:spPr/>
    </dgm:pt>
    <dgm:pt modelId="{FEDDF026-794E-C44F-B079-A3EAD1C3054E}" type="pres">
      <dgm:prSet presAssocID="{6803C337-7494-D84C-BAD9-D66BAD888B73}" presName="linNode" presStyleCnt="0"/>
      <dgm:spPr/>
    </dgm:pt>
    <dgm:pt modelId="{0E67634A-99CF-1645-B3CF-B7BE2F2F9968}" type="pres">
      <dgm:prSet presAssocID="{6803C337-7494-D84C-BAD9-D66BAD888B73}" presName="parentText" presStyleLbl="node1" presStyleIdx="3" presStyleCnt="4">
        <dgm:presLayoutVars>
          <dgm:chMax val="1"/>
          <dgm:bulletEnabled val="1"/>
        </dgm:presLayoutVars>
      </dgm:prSet>
      <dgm:spPr/>
    </dgm:pt>
    <dgm:pt modelId="{78A3B196-2485-4B4F-B70F-6D0C67E0B5D0}" type="pres">
      <dgm:prSet presAssocID="{6803C337-7494-D84C-BAD9-D66BAD888B73}" presName="descendantText" presStyleLbl="alignAccFollowNode1" presStyleIdx="3" presStyleCnt="4">
        <dgm:presLayoutVars>
          <dgm:bulletEnabled val="1"/>
        </dgm:presLayoutVars>
      </dgm:prSet>
      <dgm:spPr/>
    </dgm:pt>
  </dgm:ptLst>
  <dgm:cxnLst>
    <dgm:cxn modelId="{63BB5A10-35CD-B949-A604-D5667113CD72}" type="presOf" srcId="{D1601BDF-AEB7-C949-AC78-ABBF30C3D0B5}" destId="{78A3B196-2485-4B4F-B70F-6D0C67E0B5D0}" srcOrd="0" destOrd="0" presId="urn:microsoft.com/office/officeart/2005/8/layout/vList5"/>
    <dgm:cxn modelId="{1FDD1B14-8B56-364A-A6D4-03C0679F4312}" type="presOf" srcId="{B260655C-7D31-D44F-8640-0F3B416DF071}" destId="{AE1FC1E4-0402-6848-A4FB-42CEC02DB2B0}" srcOrd="0" destOrd="0" presId="urn:microsoft.com/office/officeart/2005/8/layout/vList5"/>
    <dgm:cxn modelId="{E3576D32-6114-BC4F-BC2E-462BA0F8DCCD}" type="presOf" srcId="{284DDC42-9465-3141-8617-B73C69A3BAD9}" destId="{4F6E0F0F-0CB8-334B-BCD6-302DBDB64E63}" srcOrd="0" destOrd="0" presId="urn:microsoft.com/office/officeart/2005/8/layout/vList5"/>
    <dgm:cxn modelId="{F0E1D638-2C1F-1A48-9CF1-72D171E3B9F3}" srcId="{251945D9-AC63-4B43-91CE-726AAF4934F6}" destId="{67612D98-31A1-B148-8B3A-6F7B3C6F3962}" srcOrd="3" destOrd="0" parTransId="{D8F45CCE-B586-554F-A9CF-57CFA2BB0444}" sibTransId="{E21445AA-824B-D64B-AF07-C44AEA4A5D34}"/>
    <dgm:cxn modelId="{4875AD39-E431-E043-8D53-A052FF35E341}" srcId="{3787EB43-21A8-AE48-BE5D-7243DB20B11A}" destId="{01365DE1-B2A5-4A48-9F24-E814DF26DB80}" srcOrd="0" destOrd="0" parTransId="{94F59189-C1C1-DE48-A861-FA2CCC5889D4}" sibTransId="{1BAEBFB1-347F-4F47-B7CE-A48027B2D89B}"/>
    <dgm:cxn modelId="{EE36885E-7231-BC41-B3B2-E0E29ADEAD52}" srcId="{284DDC42-9465-3141-8617-B73C69A3BAD9}" destId="{6C58D9FE-8783-7040-941E-7D67C89B2532}" srcOrd="2" destOrd="0" parTransId="{D9C15063-21D5-AF4C-9C05-71772AA26617}" sibTransId="{A8FC044D-0DC9-644B-A7C6-F6ED405C7C65}"/>
    <dgm:cxn modelId="{976CA061-EBE2-AD49-A6CF-4746F0CC53D0}" type="presOf" srcId="{251945D9-AC63-4B43-91CE-726AAF4934F6}" destId="{305E8661-967B-BB42-9C8C-EF35D19926BE}" srcOrd="0" destOrd="0" presId="urn:microsoft.com/office/officeart/2005/8/layout/vList5"/>
    <dgm:cxn modelId="{C4D3F34B-2887-604C-BB2A-99C8A5B16976}" srcId="{284DDC42-9465-3141-8617-B73C69A3BAD9}" destId="{3787EB43-21A8-AE48-BE5D-7243DB20B11A}" srcOrd="1" destOrd="0" parTransId="{952B2043-8B23-3C40-AF89-99AF90421DA7}" sibTransId="{FA86C6B9-EAEA-674D-BAB2-10514C1E4535}"/>
    <dgm:cxn modelId="{B063CD73-6F67-4440-A619-F809410F9714}" type="presOf" srcId="{6C58D9FE-8783-7040-941E-7D67C89B2532}" destId="{E1A5A2E4-243E-0F45-BBC0-C4CC3B8BC81E}" srcOrd="0" destOrd="0" presId="urn:microsoft.com/office/officeart/2005/8/layout/vList5"/>
    <dgm:cxn modelId="{9DF21579-F087-6E4D-BCA9-954CBCB3CD34}" type="presOf" srcId="{847A2A6E-7103-3C42-9F21-FA01CDDD288F}" destId="{78A3B196-2485-4B4F-B70F-6D0C67E0B5D0}" srcOrd="0" destOrd="1" presId="urn:microsoft.com/office/officeart/2005/8/layout/vList5"/>
    <dgm:cxn modelId="{94673E7B-E61F-FA48-BA76-F20723AEF975}" type="presOf" srcId="{3EFF4B6E-3329-9842-9627-32C918A0E4A6}" destId="{446CC15D-9848-864B-8CC5-908BA9E47ACC}" srcOrd="0" destOrd="0" presId="urn:microsoft.com/office/officeart/2005/8/layout/vList5"/>
    <dgm:cxn modelId="{94946B7D-BBCE-2040-A179-149F5A1E9251}" type="presOf" srcId="{6803C337-7494-D84C-BAD9-D66BAD888B73}" destId="{0E67634A-99CF-1645-B3CF-B7BE2F2F9968}" srcOrd="0" destOrd="0" presId="urn:microsoft.com/office/officeart/2005/8/layout/vList5"/>
    <dgm:cxn modelId="{F3044A80-4160-294A-BD58-9E4D3D363EC4}" srcId="{6C58D9FE-8783-7040-941E-7D67C89B2532}" destId="{B00894F5-F989-F740-8F16-7A7403DDAB03}" srcOrd="1" destOrd="0" parTransId="{E5E95764-0D38-0A40-9169-8B538FFAB645}" sibTransId="{9BAE03AB-5129-B247-91F0-4720ECC5738C}"/>
    <dgm:cxn modelId="{FEE8C883-B6CA-A149-8E2B-96350C9AD1EC}" srcId="{251945D9-AC63-4B43-91CE-726AAF4934F6}" destId="{3EFF4B6E-3329-9842-9627-32C918A0E4A6}" srcOrd="0" destOrd="0" parTransId="{CE2C7EB0-1FEF-DA4C-8FCB-38AE86C8D407}" sibTransId="{4EC40E51-73F2-A141-8567-A56662670080}"/>
    <dgm:cxn modelId="{A7986E87-793F-204C-A175-46AF52597A26}" type="presOf" srcId="{01365DE1-B2A5-4A48-9F24-E814DF26DB80}" destId="{6991634E-1199-DD48-9644-2AA897F14EFB}" srcOrd="0" destOrd="0" presId="urn:microsoft.com/office/officeart/2005/8/layout/vList5"/>
    <dgm:cxn modelId="{F2EF68A3-A940-3F47-B394-CC6305C211AC}" type="presOf" srcId="{3787EB43-21A8-AE48-BE5D-7243DB20B11A}" destId="{E35CCD19-767D-A24A-B7F8-60742AD2325E}" srcOrd="0" destOrd="0" presId="urn:microsoft.com/office/officeart/2005/8/layout/vList5"/>
    <dgm:cxn modelId="{60DEB2A3-B214-8145-8771-956EDC5DAC26}" type="presOf" srcId="{49ABD72D-AB10-6841-8E22-071FAB7BA327}" destId="{446CC15D-9848-864B-8CC5-908BA9E47ACC}" srcOrd="0" destOrd="2" presId="urn:microsoft.com/office/officeart/2005/8/layout/vList5"/>
    <dgm:cxn modelId="{212DEFA3-CC11-F944-A8DE-5686BCBAFDC6}" srcId="{251945D9-AC63-4B43-91CE-726AAF4934F6}" destId="{9670BCC2-65D8-AC4B-AE81-3B9BF9857208}" srcOrd="1" destOrd="0" parTransId="{E4077CEC-BDF0-2A41-8A72-1FDA24F8E8E4}" sibTransId="{85B92C47-08E1-6B4D-8FB2-3FEA9087CF51}"/>
    <dgm:cxn modelId="{C0A146AF-611A-0948-BB56-36B472AC9038}" srcId="{6C58D9FE-8783-7040-941E-7D67C89B2532}" destId="{B260655C-7D31-D44F-8640-0F3B416DF071}" srcOrd="0" destOrd="0" parTransId="{D9C4CF0E-1F3C-7944-A9D5-68C423C98E18}" sibTransId="{227A60E7-B3BC-4940-BB2A-CB5EA2A60E6A}"/>
    <dgm:cxn modelId="{5429B9B3-D056-5C4A-BDBA-8BD74913CE55}" type="presOf" srcId="{9670BCC2-65D8-AC4B-AE81-3B9BF9857208}" destId="{446CC15D-9848-864B-8CC5-908BA9E47ACC}" srcOrd="0" destOrd="1" presId="urn:microsoft.com/office/officeart/2005/8/layout/vList5"/>
    <dgm:cxn modelId="{4EB3FAB3-4BC4-A340-8BF6-74325415279B}" srcId="{6803C337-7494-D84C-BAD9-D66BAD888B73}" destId="{847A2A6E-7103-3C42-9F21-FA01CDDD288F}" srcOrd="1" destOrd="0" parTransId="{65966C8A-6EED-CC4C-BD7F-734FA6D98768}" sibTransId="{E806B483-BC8C-C34E-BCBF-F58F526A0491}"/>
    <dgm:cxn modelId="{E4BE54C1-7DCD-F440-9992-A4661946F3CF}" srcId="{284DDC42-9465-3141-8617-B73C69A3BAD9}" destId="{251945D9-AC63-4B43-91CE-726AAF4934F6}" srcOrd="0" destOrd="0" parTransId="{2E50B8AA-1E93-0F4D-985A-1DE5B60BCCEA}" sibTransId="{0866AFF4-932D-DB43-9E27-2E41E0EB2FE1}"/>
    <dgm:cxn modelId="{9BDAA3CB-966A-1E40-8C6C-8608142BB46E}" type="presOf" srcId="{67612D98-31A1-B148-8B3A-6F7B3C6F3962}" destId="{446CC15D-9848-864B-8CC5-908BA9E47ACC}" srcOrd="0" destOrd="3" presId="urn:microsoft.com/office/officeart/2005/8/layout/vList5"/>
    <dgm:cxn modelId="{E8C787D3-275E-0A46-9405-8DD615D6BC2D}" srcId="{6803C337-7494-D84C-BAD9-D66BAD888B73}" destId="{D1601BDF-AEB7-C949-AC78-ABBF30C3D0B5}" srcOrd="0" destOrd="0" parTransId="{537D4EB9-9D05-7E46-B33B-D0A1726EF8F5}" sibTransId="{7FE0BF0E-A956-7543-8D86-378FAFEA166A}"/>
    <dgm:cxn modelId="{08D814EC-B61D-CD47-8B24-2925539238E9}" srcId="{284DDC42-9465-3141-8617-B73C69A3BAD9}" destId="{6803C337-7494-D84C-BAD9-D66BAD888B73}" srcOrd="3" destOrd="0" parTransId="{938A00F6-7E05-7747-8CA5-32673D6B79AE}" sibTransId="{0D237059-9B07-D54A-A0C4-F851660D58DC}"/>
    <dgm:cxn modelId="{F522E9F5-20A3-A742-9C30-412F1F2EA445}" type="presOf" srcId="{B00894F5-F989-F740-8F16-7A7403DDAB03}" destId="{AE1FC1E4-0402-6848-A4FB-42CEC02DB2B0}" srcOrd="0" destOrd="1" presId="urn:microsoft.com/office/officeart/2005/8/layout/vList5"/>
    <dgm:cxn modelId="{323A24FA-5F4B-5B44-B9F8-EFB3CA731671}" srcId="{251945D9-AC63-4B43-91CE-726AAF4934F6}" destId="{49ABD72D-AB10-6841-8E22-071FAB7BA327}" srcOrd="2" destOrd="0" parTransId="{1C33F6B8-7D15-7941-AAFE-FC3B71E289A7}" sibTransId="{ADA37ADC-1F7D-A548-8303-71338BDE3CBE}"/>
    <dgm:cxn modelId="{1A1CC9DE-5375-FF42-9AA7-69EBAE30B0C6}" type="presParOf" srcId="{4F6E0F0F-0CB8-334B-BCD6-302DBDB64E63}" destId="{51F28EDA-19C7-5D4F-AE18-6F5AB0BF676A}" srcOrd="0" destOrd="0" presId="urn:microsoft.com/office/officeart/2005/8/layout/vList5"/>
    <dgm:cxn modelId="{9D1E91FB-FDB0-7443-B339-7080E03E5889}" type="presParOf" srcId="{51F28EDA-19C7-5D4F-AE18-6F5AB0BF676A}" destId="{305E8661-967B-BB42-9C8C-EF35D19926BE}" srcOrd="0" destOrd="0" presId="urn:microsoft.com/office/officeart/2005/8/layout/vList5"/>
    <dgm:cxn modelId="{38E69685-0E9D-FA43-9C9B-3AC93A37D1EC}" type="presParOf" srcId="{51F28EDA-19C7-5D4F-AE18-6F5AB0BF676A}" destId="{446CC15D-9848-864B-8CC5-908BA9E47ACC}" srcOrd="1" destOrd="0" presId="urn:microsoft.com/office/officeart/2005/8/layout/vList5"/>
    <dgm:cxn modelId="{F3C521EB-3C20-C54E-A7C2-6B7C90AC8025}" type="presParOf" srcId="{4F6E0F0F-0CB8-334B-BCD6-302DBDB64E63}" destId="{A2E0E018-9AA2-5942-8C8C-C8B48C2F300A}" srcOrd="1" destOrd="0" presId="urn:microsoft.com/office/officeart/2005/8/layout/vList5"/>
    <dgm:cxn modelId="{4F9F47D8-1CE1-984F-9FFC-F61BEEB94965}" type="presParOf" srcId="{4F6E0F0F-0CB8-334B-BCD6-302DBDB64E63}" destId="{952656A8-79E7-7945-A0FB-FF7BECE2F581}" srcOrd="2" destOrd="0" presId="urn:microsoft.com/office/officeart/2005/8/layout/vList5"/>
    <dgm:cxn modelId="{A2F2DF47-E4DD-494D-BA1A-075E33D355AF}" type="presParOf" srcId="{952656A8-79E7-7945-A0FB-FF7BECE2F581}" destId="{E35CCD19-767D-A24A-B7F8-60742AD2325E}" srcOrd="0" destOrd="0" presId="urn:microsoft.com/office/officeart/2005/8/layout/vList5"/>
    <dgm:cxn modelId="{2326928D-9978-3E47-ABC8-5D13E69C4C02}" type="presParOf" srcId="{952656A8-79E7-7945-A0FB-FF7BECE2F581}" destId="{6991634E-1199-DD48-9644-2AA897F14EFB}" srcOrd="1" destOrd="0" presId="urn:microsoft.com/office/officeart/2005/8/layout/vList5"/>
    <dgm:cxn modelId="{247D1072-52CB-2E42-96E5-A500D80C5F99}" type="presParOf" srcId="{4F6E0F0F-0CB8-334B-BCD6-302DBDB64E63}" destId="{49DAE1E1-030C-7B4C-BB79-4F7E561E3B5A}" srcOrd="3" destOrd="0" presId="urn:microsoft.com/office/officeart/2005/8/layout/vList5"/>
    <dgm:cxn modelId="{7C9B1321-F154-FC45-A88F-C84ED23D3E62}" type="presParOf" srcId="{4F6E0F0F-0CB8-334B-BCD6-302DBDB64E63}" destId="{9FFDAB09-64B3-3F48-8741-A1A159A7F468}" srcOrd="4" destOrd="0" presId="urn:microsoft.com/office/officeart/2005/8/layout/vList5"/>
    <dgm:cxn modelId="{D2E04550-2002-0B42-99F4-B4E7A7D57590}" type="presParOf" srcId="{9FFDAB09-64B3-3F48-8741-A1A159A7F468}" destId="{E1A5A2E4-243E-0F45-BBC0-C4CC3B8BC81E}" srcOrd="0" destOrd="0" presId="urn:microsoft.com/office/officeart/2005/8/layout/vList5"/>
    <dgm:cxn modelId="{4740B489-7A14-9D4D-8DBB-95CE42E6C31A}" type="presParOf" srcId="{9FFDAB09-64B3-3F48-8741-A1A159A7F468}" destId="{AE1FC1E4-0402-6848-A4FB-42CEC02DB2B0}" srcOrd="1" destOrd="0" presId="urn:microsoft.com/office/officeart/2005/8/layout/vList5"/>
    <dgm:cxn modelId="{DB67E383-EB8D-BE46-8E91-E59AB1A6FFB9}" type="presParOf" srcId="{4F6E0F0F-0CB8-334B-BCD6-302DBDB64E63}" destId="{9B66BFED-837E-8A4F-9EEA-C344E284348B}" srcOrd="5" destOrd="0" presId="urn:microsoft.com/office/officeart/2005/8/layout/vList5"/>
    <dgm:cxn modelId="{EED0C777-CEF3-394B-AC48-BF904E213BB7}" type="presParOf" srcId="{4F6E0F0F-0CB8-334B-BCD6-302DBDB64E63}" destId="{FEDDF026-794E-C44F-B079-A3EAD1C3054E}" srcOrd="6" destOrd="0" presId="urn:microsoft.com/office/officeart/2005/8/layout/vList5"/>
    <dgm:cxn modelId="{D89D63E8-BE87-D345-92E6-4D12E5D46352}" type="presParOf" srcId="{FEDDF026-794E-C44F-B079-A3EAD1C3054E}" destId="{0E67634A-99CF-1645-B3CF-B7BE2F2F9968}" srcOrd="0" destOrd="0" presId="urn:microsoft.com/office/officeart/2005/8/layout/vList5"/>
    <dgm:cxn modelId="{DC837D7A-66C2-EA4D-86CF-CA286441E373}" type="presParOf" srcId="{FEDDF026-794E-C44F-B079-A3EAD1C3054E}" destId="{78A3B196-2485-4B4F-B70F-6D0C67E0B5D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4DDC42-9465-3141-8617-B73C69A3BAD9}"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251945D9-AC63-4B43-91CE-726AAF4934F6}">
      <dgm:prSet phldrT="[Text]" custT="1"/>
      <dgm:spPr>
        <a:solidFill>
          <a:srgbClr val="0180FB"/>
        </a:solidFill>
      </dgm:spPr>
      <dgm:t>
        <a:bodyPr/>
        <a:lstStyle/>
        <a:p>
          <a:r>
            <a:rPr lang="en-US" sz="2400" b="1" i="0" u="none"/>
            <a:t>Llama 3 </a:t>
          </a:r>
        </a:p>
        <a:p>
          <a:r>
            <a:rPr lang="en-US" sz="1800" b="1" i="0" u="none"/>
            <a:t>(8B, 70B, 405B)</a:t>
          </a:r>
          <a:endParaRPr lang="en-US" sz="1800" b="1"/>
        </a:p>
      </dgm:t>
    </dgm:pt>
    <dgm:pt modelId="{2E50B8AA-1E93-0F4D-985A-1DE5B60BCCEA}" type="parTrans" cxnId="{E4BE54C1-7DCD-F440-9992-A4661946F3CF}">
      <dgm:prSet/>
      <dgm:spPr/>
      <dgm:t>
        <a:bodyPr/>
        <a:lstStyle/>
        <a:p>
          <a:endParaRPr lang="en-US"/>
        </a:p>
      </dgm:t>
    </dgm:pt>
    <dgm:pt modelId="{0866AFF4-932D-DB43-9E27-2E41E0EB2FE1}" type="sibTrans" cxnId="{E4BE54C1-7DCD-F440-9992-A4661946F3CF}">
      <dgm:prSet/>
      <dgm:spPr/>
      <dgm:t>
        <a:bodyPr/>
        <a:lstStyle/>
        <a:p>
          <a:endParaRPr lang="en-US"/>
        </a:p>
      </dgm:t>
    </dgm:pt>
    <dgm:pt modelId="{3EFF4B6E-3329-9842-9627-32C918A0E4A6}">
      <dgm:prSet phldrT="[Text]"/>
      <dgm:spPr>
        <a:solidFill>
          <a:srgbClr val="0180FB">
            <a:alpha val="21176"/>
          </a:srgbClr>
        </a:solidFill>
        <a:ln>
          <a:noFill/>
        </a:ln>
      </dgm:spPr>
      <dgm:t>
        <a:bodyPr/>
        <a:lstStyle/>
        <a:p>
          <a:r>
            <a:rPr lang="en-US" b="0" i="0" u="none"/>
            <a:t>Collection of pretrained and fine-tuned text models</a:t>
          </a:r>
          <a:endParaRPr lang="en-US"/>
        </a:p>
      </dgm:t>
    </dgm:pt>
    <dgm:pt modelId="{CE2C7EB0-1FEF-DA4C-8FCB-38AE86C8D407}" type="parTrans" cxnId="{FEE8C883-B6CA-A149-8E2B-96350C9AD1EC}">
      <dgm:prSet/>
      <dgm:spPr/>
      <dgm:t>
        <a:bodyPr/>
        <a:lstStyle/>
        <a:p>
          <a:endParaRPr lang="en-US"/>
        </a:p>
      </dgm:t>
    </dgm:pt>
    <dgm:pt modelId="{4EC40E51-73F2-A141-8567-A56662670080}" type="sibTrans" cxnId="{FEE8C883-B6CA-A149-8E2B-96350C9AD1EC}">
      <dgm:prSet/>
      <dgm:spPr/>
      <dgm:t>
        <a:bodyPr/>
        <a:lstStyle/>
        <a:p>
          <a:endParaRPr lang="en-US"/>
        </a:p>
      </dgm:t>
    </dgm:pt>
    <dgm:pt modelId="{3787EB43-21A8-AE48-BE5D-7243DB20B11A}">
      <dgm:prSet phldrT="[Text]" custT="1"/>
      <dgm:spPr>
        <a:solidFill>
          <a:srgbClr val="0065E0"/>
        </a:solidFill>
      </dgm:spPr>
      <dgm:t>
        <a:bodyPr/>
        <a:lstStyle/>
        <a:p>
          <a:r>
            <a:rPr lang="en-US" sz="2400" b="1" i="0" u="none"/>
            <a:t>Llama 3.2</a:t>
          </a:r>
          <a:endParaRPr lang="en-US" sz="2400" b="1"/>
        </a:p>
      </dgm:t>
    </dgm:pt>
    <dgm:pt modelId="{952B2043-8B23-3C40-AF89-99AF90421DA7}" type="parTrans" cxnId="{C4D3F34B-2887-604C-BB2A-99C8A5B16976}">
      <dgm:prSet/>
      <dgm:spPr/>
      <dgm:t>
        <a:bodyPr/>
        <a:lstStyle/>
        <a:p>
          <a:endParaRPr lang="en-US"/>
        </a:p>
      </dgm:t>
    </dgm:pt>
    <dgm:pt modelId="{FA86C6B9-EAEA-674D-BAB2-10514C1E4535}" type="sibTrans" cxnId="{C4D3F34B-2887-604C-BB2A-99C8A5B16976}">
      <dgm:prSet/>
      <dgm:spPr/>
      <dgm:t>
        <a:bodyPr/>
        <a:lstStyle/>
        <a:p>
          <a:endParaRPr lang="en-US"/>
        </a:p>
      </dgm:t>
    </dgm:pt>
    <dgm:pt modelId="{01365DE1-B2A5-4A48-9F24-E814DF26DB80}">
      <dgm:prSet phldrT="[Text]"/>
      <dgm:spPr>
        <a:solidFill>
          <a:srgbClr val="0065E0">
            <a:alpha val="21176"/>
          </a:srgbClr>
        </a:solidFill>
        <a:ln>
          <a:noFill/>
        </a:ln>
      </dgm:spPr>
      <dgm:t>
        <a:bodyPr/>
        <a:lstStyle/>
        <a:p>
          <a:r>
            <a:rPr lang="en-US" b="0" i="0" u="none"/>
            <a:t>Collection of pretrained and instruction-tuned generative models</a:t>
          </a:r>
          <a:endParaRPr lang="en-US"/>
        </a:p>
      </dgm:t>
    </dgm:pt>
    <dgm:pt modelId="{94F59189-C1C1-DE48-A861-FA2CCC5889D4}" type="parTrans" cxnId="{4875AD39-E431-E043-8D53-A052FF35E341}">
      <dgm:prSet/>
      <dgm:spPr/>
      <dgm:t>
        <a:bodyPr/>
        <a:lstStyle/>
        <a:p>
          <a:endParaRPr lang="en-US"/>
        </a:p>
      </dgm:t>
    </dgm:pt>
    <dgm:pt modelId="{1BAEBFB1-347F-4F47-B7CE-A48027B2D89B}" type="sibTrans" cxnId="{4875AD39-E431-E043-8D53-A052FF35E341}">
      <dgm:prSet/>
      <dgm:spPr/>
      <dgm:t>
        <a:bodyPr/>
        <a:lstStyle/>
        <a:p>
          <a:endParaRPr lang="en-US"/>
        </a:p>
      </dgm:t>
    </dgm:pt>
    <dgm:pt modelId="{6C58D9FE-8783-7040-941E-7D67C89B2532}">
      <dgm:prSet phldrT="[Text]" custT="1"/>
      <dgm:spPr>
        <a:solidFill>
          <a:srgbClr val="0180FB"/>
        </a:solidFill>
      </dgm:spPr>
      <dgm:t>
        <a:bodyPr/>
        <a:lstStyle/>
        <a:p>
          <a:r>
            <a:rPr lang="en-US" sz="2000" b="1" i="0" u="none"/>
            <a:t>Llama 3.2 vision</a:t>
          </a:r>
        </a:p>
        <a:p>
          <a:r>
            <a:rPr lang="en-US" sz="1800" b="1" i="0" u="none"/>
            <a:t>(11B, 90B)</a:t>
          </a:r>
          <a:endParaRPr lang="en-US" sz="1800"/>
        </a:p>
      </dgm:t>
    </dgm:pt>
    <dgm:pt modelId="{D9C15063-21D5-AF4C-9C05-71772AA26617}" type="parTrans" cxnId="{EE36885E-7231-BC41-B3B2-E0E29ADEAD52}">
      <dgm:prSet/>
      <dgm:spPr/>
      <dgm:t>
        <a:bodyPr/>
        <a:lstStyle/>
        <a:p>
          <a:endParaRPr lang="en-US"/>
        </a:p>
      </dgm:t>
    </dgm:pt>
    <dgm:pt modelId="{A8FC044D-0DC9-644B-A7C6-F6ED405C7C65}" type="sibTrans" cxnId="{EE36885E-7231-BC41-B3B2-E0E29ADEAD52}">
      <dgm:prSet/>
      <dgm:spPr/>
      <dgm:t>
        <a:bodyPr/>
        <a:lstStyle/>
        <a:p>
          <a:endParaRPr lang="en-US"/>
        </a:p>
      </dgm:t>
    </dgm:pt>
    <dgm:pt modelId="{B260655C-7D31-D44F-8640-0F3B416DF071}">
      <dgm:prSet phldrT="[Text]"/>
      <dgm:spPr>
        <a:solidFill>
          <a:srgbClr val="0180FB">
            <a:alpha val="21176"/>
          </a:srgbClr>
        </a:solidFill>
        <a:ln>
          <a:noFill/>
        </a:ln>
      </dgm:spPr>
      <dgm:t>
        <a:bodyPr/>
        <a:lstStyle/>
        <a:p>
          <a:r>
            <a:rPr lang="en-US" b="0" i="0" u="none"/>
            <a:t>Multimodal LLMs</a:t>
          </a:r>
          <a:endParaRPr lang="en-US"/>
        </a:p>
      </dgm:t>
    </dgm:pt>
    <dgm:pt modelId="{D9C4CF0E-1F3C-7944-A9D5-68C423C98E18}" type="parTrans" cxnId="{C0A146AF-611A-0948-BB56-36B472AC9038}">
      <dgm:prSet/>
      <dgm:spPr/>
      <dgm:t>
        <a:bodyPr/>
        <a:lstStyle/>
        <a:p>
          <a:endParaRPr lang="en-US"/>
        </a:p>
      </dgm:t>
    </dgm:pt>
    <dgm:pt modelId="{227A60E7-B3BC-4940-BB2A-CB5EA2A60E6A}" type="sibTrans" cxnId="{C0A146AF-611A-0948-BB56-36B472AC9038}">
      <dgm:prSet/>
      <dgm:spPr/>
      <dgm:t>
        <a:bodyPr/>
        <a:lstStyle/>
        <a:p>
          <a:endParaRPr lang="en-US"/>
        </a:p>
      </dgm:t>
    </dgm:pt>
    <dgm:pt modelId="{6803C337-7494-D84C-BAD9-D66BAD888B73}">
      <dgm:prSet phldrT="[Text]" custT="1"/>
      <dgm:spPr>
        <a:solidFill>
          <a:srgbClr val="0065E0"/>
        </a:solidFill>
      </dgm:spPr>
      <dgm:t>
        <a:bodyPr/>
        <a:lstStyle/>
        <a:p>
          <a:r>
            <a:rPr lang="en-US" sz="2400" b="1" i="0" u="none"/>
            <a:t>Llama 3.3 (70B)</a:t>
          </a:r>
          <a:endParaRPr lang="en-US" sz="1600" b="1"/>
        </a:p>
      </dgm:t>
    </dgm:pt>
    <dgm:pt modelId="{938A00F6-7E05-7747-8CA5-32673D6B79AE}" type="parTrans" cxnId="{08D814EC-B61D-CD47-8B24-2925539238E9}">
      <dgm:prSet/>
      <dgm:spPr/>
      <dgm:t>
        <a:bodyPr/>
        <a:lstStyle/>
        <a:p>
          <a:endParaRPr lang="en-US"/>
        </a:p>
      </dgm:t>
    </dgm:pt>
    <dgm:pt modelId="{0D237059-9B07-D54A-A0C4-F851660D58DC}" type="sibTrans" cxnId="{08D814EC-B61D-CD47-8B24-2925539238E9}">
      <dgm:prSet/>
      <dgm:spPr/>
      <dgm:t>
        <a:bodyPr/>
        <a:lstStyle/>
        <a:p>
          <a:endParaRPr lang="en-US"/>
        </a:p>
      </dgm:t>
    </dgm:pt>
    <dgm:pt modelId="{847A2A6E-7103-3C42-9F21-FA01CDDD288F}">
      <dgm:prSet phldrT="[Text]"/>
      <dgm:spPr>
        <a:solidFill>
          <a:srgbClr val="0065E0">
            <a:alpha val="21176"/>
          </a:srgbClr>
        </a:solidFill>
        <a:ln>
          <a:noFill/>
        </a:ln>
      </dgm:spPr>
      <dgm:t>
        <a:bodyPr/>
        <a:lstStyle/>
        <a:p>
          <a:r>
            <a:rPr lang="en-US" b="0" i="0" u="none"/>
            <a:t>Text only instruct-tuned model</a:t>
          </a:r>
          <a:endParaRPr lang="en-US"/>
        </a:p>
      </dgm:t>
    </dgm:pt>
    <dgm:pt modelId="{65966C8A-6EED-CC4C-BD7F-734FA6D98768}" type="parTrans" cxnId="{4EB3FAB3-4BC4-A340-8BF6-74325415279B}">
      <dgm:prSet/>
      <dgm:spPr/>
      <dgm:t>
        <a:bodyPr/>
        <a:lstStyle/>
        <a:p>
          <a:endParaRPr lang="en-US"/>
        </a:p>
      </dgm:t>
    </dgm:pt>
    <dgm:pt modelId="{E806B483-BC8C-C34E-BCBF-F58F526A0491}" type="sibTrans" cxnId="{4EB3FAB3-4BC4-A340-8BF6-74325415279B}">
      <dgm:prSet/>
      <dgm:spPr/>
      <dgm:t>
        <a:bodyPr/>
        <a:lstStyle/>
        <a:p>
          <a:endParaRPr lang="en-US"/>
        </a:p>
      </dgm:t>
    </dgm:pt>
    <dgm:pt modelId="{A96E9ED0-7529-214E-B07C-B4C994B51121}">
      <dgm:prSet phldrT="[Text]"/>
      <dgm:spPr>
        <a:solidFill>
          <a:srgbClr val="0180FB">
            <a:alpha val="21176"/>
          </a:srgbClr>
        </a:solidFill>
        <a:ln>
          <a:noFill/>
        </a:ln>
      </dgm:spPr>
      <dgm:t>
        <a:bodyPr/>
        <a:lstStyle/>
        <a:p>
          <a:r>
            <a:rPr lang="en-US" b="0" i="0" u="none"/>
            <a:t>Sizes from 8 billion to 405 billion parameters</a:t>
          </a:r>
          <a:endParaRPr lang="en-US"/>
        </a:p>
      </dgm:t>
    </dgm:pt>
    <dgm:pt modelId="{A9F1783A-C78F-DD4B-9455-F5A9091FCE9E}" type="parTrans" cxnId="{8817982B-3EA9-1B4A-AE02-C7AD2B747EA3}">
      <dgm:prSet/>
      <dgm:spPr/>
    </dgm:pt>
    <dgm:pt modelId="{53B94E34-7E9E-234D-B40A-A3F671618726}" type="sibTrans" cxnId="{8817982B-3EA9-1B4A-AE02-C7AD2B747EA3}">
      <dgm:prSet/>
      <dgm:spPr/>
    </dgm:pt>
    <dgm:pt modelId="{9CB4CDB0-0B8A-E543-A36D-9138C326C51A}">
      <dgm:prSet phldrT="[Text]"/>
      <dgm:spPr>
        <a:solidFill>
          <a:srgbClr val="0180FB">
            <a:alpha val="21176"/>
          </a:srgbClr>
        </a:solidFill>
        <a:ln>
          <a:noFill/>
        </a:ln>
      </dgm:spPr>
      <dgm:t>
        <a:bodyPr/>
        <a:lstStyle/>
        <a:p>
          <a:r>
            <a:rPr lang="en-US" b="0" i="0" u="none"/>
            <a:t>Pre-trained on ~15 trillion tokens.</a:t>
          </a:r>
          <a:endParaRPr lang="en-US"/>
        </a:p>
      </dgm:t>
    </dgm:pt>
    <dgm:pt modelId="{C657B2B2-E866-9B49-8663-750D44274B74}" type="parTrans" cxnId="{14B40465-29BE-6D49-BB46-55E20841BC78}">
      <dgm:prSet/>
      <dgm:spPr/>
    </dgm:pt>
    <dgm:pt modelId="{9E1D4737-DAF4-EE4D-B7A7-8F4D9EE98C48}" type="sibTrans" cxnId="{14B40465-29BE-6D49-BB46-55E20841BC78}">
      <dgm:prSet/>
      <dgm:spPr/>
    </dgm:pt>
    <dgm:pt modelId="{1314AB94-BF24-CE4B-AAFC-1FA852C8570D}">
      <dgm:prSet phldrT="[Text]"/>
      <dgm:spPr>
        <a:solidFill>
          <a:srgbClr val="0065E0">
            <a:alpha val="21176"/>
          </a:srgbClr>
        </a:solidFill>
        <a:ln>
          <a:noFill/>
        </a:ln>
      </dgm:spPr>
      <dgm:t>
        <a:bodyPr/>
        <a:lstStyle/>
        <a:p>
          <a:r>
            <a:rPr lang="en-US" b="0" i="0" u="none"/>
            <a:t>1B and 3B sizes (text in/text out).</a:t>
          </a:r>
          <a:endParaRPr lang="en-US"/>
        </a:p>
      </dgm:t>
    </dgm:pt>
    <dgm:pt modelId="{14F42F13-8C13-0A4A-AD6F-ABA7180D34B7}" type="parTrans" cxnId="{CC1DEB2F-880B-AC45-B895-0B812816BCDA}">
      <dgm:prSet/>
      <dgm:spPr/>
    </dgm:pt>
    <dgm:pt modelId="{0B878745-59FA-EE4B-8477-8B675ECB38FD}" type="sibTrans" cxnId="{CC1DEB2F-880B-AC45-B895-0B812816BCDA}">
      <dgm:prSet/>
      <dgm:spPr/>
    </dgm:pt>
    <dgm:pt modelId="{A3BCDF86-CF58-3849-9F3E-E79CA1B36064}">
      <dgm:prSet phldrT="[Text]"/>
      <dgm:spPr>
        <a:solidFill>
          <a:srgbClr val="0065E0">
            <a:alpha val="21176"/>
          </a:srgbClr>
        </a:solidFill>
        <a:ln>
          <a:noFill/>
        </a:ln>
      </dgm:spPr>
      <dgm:t>
        <a:bodyPr/>
        <a:lstStyle/>
        <a:p>
          <a:r>
            <a:rPr lang="en-US" b="0" i="0" u="none"/>
            <a:t>70B size (text in/text out).</a:t>
          </a:r>
          <a:endParaRPr lang="en-US"/>
        </a:p>
      </dgm:t>
    </dgm:pt>
    <dgm:pt modelId="{EA41355A-E47C-2E48-B231-03BEBDAFAF42}" type="parTrans" cxnId="{5DC56D9D-B3B4-414D-AC2F-59D490C5802E}">
      <dgm:prSet/>
      <dgm:spPr/>
      <dgm:t>
        <a:bodyPr/>
        <a:lstStyle/>
        <a:p>
          <a:endParaRPr lang="en-US"/>
        </a:p>
      </dgm:t>
    </dgm:pt>
    <dgm:pt modelId="{9015B8A6-7A83-874C-BDE8-24D410FE4895}" type="sibTrans" cxnId="{5DC56D9D-B3B4-414D-AC2F-59D490C5802E}">
      <dgm:prSet/>
      <dgm:spPr/>
      <dgm:t>
        <a:bodyPr/>
        <a:lstStyle/>
        <a:p>
          <a:endParaRPr lang="en-US"/>
        </a:p>
      </dgm:t>
    </dgm:pt>
    <dgm:pt modelId="{4F6E0F0F-0CB8-334B-BCD6-302DBDB64E63}" type="pres">
      <dgm:prSet presAssocID="{284DDC42-9465-3141-8617-B73C69A3BAD9}" presName="Name0" presStyleCnt="0">
        <dgm:presLayoutVars>
          <dgm:dir/>
          <dgm:animLvl val="lvl"/>
          <dgm:resizeHandles val="exact"/>
        </dgm:presLayoutVars>
      </dgm:prSet>
      <dgm:spPr/>
    </dgm:pt>
    <dgm:pt modelId="{51F28EDA-19C7-5D4F-AE18-6F5AB0BF676A}" type="pres">
      <dgm:prSet presAssocID="{251945D9-AC63-4B43-91CE-726AAF4934F6}" presName="linNode" presStyleCnt="0"/>
      <dgm:spPr/>
    </dgm:pt>
    <dgm:pt modelId="{305E8661-967B-BB42-9C8C-EF35D19926BE}" type="pres">
      <dgm:prSet presAssocID="{251945D9-AC63-4B43-91CE-726AAF4934F6}" presName="parentText" presStyleLbl="node1" presStyleIdx="0" presStyleCnt="4">
        <dgm:presLayoutVars>
          <dgm:chMax val="1"/>
          <dgm:bulletEnabled val="1"/>
        </dgm:presLayoutVars>
      </dgm:prSet>
      <dgm:spPr/>
    </dgm:pt>
    <dgm:pt modelId="{446CC15D-9848-864B-8CC5-908BA9E47ACC}" type="pres">
      <dgm:prSet presAssocID="{251945D9-AC63-4B43-91CE-726AAF4934F6}" presName="descendantText" presStyleLbl="alignAccFollowNode1" presStyleIdx="0" presStyleCnt="4">
        <dgm:presLayoutVars>
          <dgm:bulletEnabled val="1"/>
        </dgm:presLayoutVars>
      </dgm:prSet>
      <dgm:spPr/>
    </dgm:pt>
    <dgm:pt modelId="{A2E0E018-9AA2-5942-8C8C-C8B48C2F300A}" type="pres">
      <dgm:prSet presAssocID="{0866AFF4-932D-DB43-9E27-2E41E0EB2FE1}" presName="sp" presStyleCnt="0"/>
      <dgm:spPr/>
    </dgm:pt>
    <dgm:pt modelId="{952656A8-79E7-7945-A0FB-FF7BECE2F581}" type="pres">
      <dgm:prSet presAssocID="{3787EB43-21A8-AE48-BE5D-7243DB20B11A}" presName="linNode" presStyleCnt="0"/>
      <dgm:spPr/>
    </dgm:pt>
    <dgm:pt modelId="{E35CCD19-767D-A24A-B7F8-60742AD2325E}" type="pres">
      <dgm:prSet presAssocID="{3787EB43-21A8-AE48-BE5D-7243DB20B11A}" presName="parentText" presStyleLbl="node1" presStyleIdx="1" presStyleCnt="4">
        <dgm:presLayoutVars>
          <dgm:chMax val="1"/>
          <dgm:bulletEnabled val="1"/>
        </dgm:presLayoutVars>
      </dgm:prSet>
      <dgm:spPr/>
    </dgm:pt>
    <dgm:pt modelId="{6991634E-1199-DD48-9644-2AA897F14EFB}" type="pres">
      <dgm:prSet presAssocID="{3787EB43-21A8-AE48-BE5D-7243DB20B11A}" presName="descendantText" presStyleLbl="alignAccFollowNode1" presStyleIdx="1" presStyleCnt="4">
        <dgm:presLayoutVars>
          <dgm:bulletEnabled val="1"/>
        </dgm:presLayoutVars>
      </dgm:prSet>
      <dgm:spPr/>
    </dgm:pt>
    <dgm:pt modelId="{49DAE1E1-030C-7B4C-BB79-4F7E561E3B5A}" type="pres">
      <dgm:prSet presAssocID="{FA86C6B9-EAEA-674D-BAB2-10514C1E4535}" presName="sp" presStyleCnt="0"/>
      <dgm:spPr/>
    </dgm:pt>
    <dgm:pt modelId="{9FFDAB09-64B3-3F48-8741-A1A159A7F468}" type="pres">
      <dgm:prSet presAssocID="{6C58D9FE-8783-7040-941E-7D67C89B2532}" presName="linNode" presStyleCnt="0"/>
      <dgm:spPr/>
    </dgm:pt>
    <dgm:pt modelId="{E1A5A2E4-243E-0F45-BBC0-C4CC3B8BC81E}" type="pres">
      <dgm:prSet presAssocID="{6C58D9FE-8783-7040-941E-7D67C89B2532}" presName="parentText" presStyleLbl="node1" presStyleIdx="2" presStyleCnt="4">
        <dgm:presLayoutVars>
          <dgm:chMax val="1"/>
          <dgm:bulletEnabled val="1"/>
        </dgm:presLayoutVars>
      </dgm:prSet>
      <dgm:spPr/>
    </dgm:pt>
    <dgm:pt modelId="{AE1FC1E4-0402-6848-A4FB-42CEC02DB2B0}" type="pres">
      <dgm:prSet presAssocID="{6C58D9FE-8783-7040-941E-7D67C89B2532}" presName="descendantText" presStyleLbl="alignAccFollowNode1" presStyleIdx="2" presStyleCnt="4">
        <dgm:presLayoutVars>
          <dgm:bulletEnabled val="1"/>
        </dgm:presLayoutVars>
      </dgm:prSet>
      <dgm:spPr/>
    </dgm:pt>
    <dgm:pt modelId="{9B66BFED-837E-8A4F-9EEA-C344E284348B}" type="pres">
      <dgm:prSet presAssocID="{A8FC044D-0DC9-644B-A7C6-F6ED405C7C65}" presName="sp" presStyleCnt="0"/>
      <dgm:spPr/>
    </dgm:pt>
    <dgm:pt modelId="{FEDDF026-794E-C44F-B079-A3EAD1C3054E}" type="pres">
      <dgm:prSet presAssocID="{6803C337-7494-D84C-BAD9-D66BAD888B73}" presName="linNode" presStyleCnt="0"/>
      <dgm:spPr/>
    </dgm:pt>
    <dgm:pt modelId="{0E67634A-99CF-1645-B3CF-B7BE2F2F9968}" type="pres">
      <dgm:prSet presAssocID="{6803C337-7494-D84C-BAD9-D66BAD888B73}" presName="parentText" presStyleLbl="node1" presStyleIdx="3" presStyleCnt="4">
        <dgm:presLayoutVars>
          <dgm:chMax val="1"/>
          <dgm:bulletEnabled val="1"/>
        </dgm:presLayoutVars>
      </dgm:prSet>
      <dgm:spPr/>
    </dgm:pt>
    <dgm:pt modelId="{78A3B196-2485-4B4F-B70F-6D0C67E0B5D0}" type="pres">
      <dgm:prSet presAssocID="{6803C337-7494-D84C-BAD9-D66BAD888B73}" presName="descendantText" presStyleLbl="alignAccFollowNode1" presStyleIdx="3" presStyleCnt="4">
        <dgm:presLayoutVars>
          <dgm:bulletEnabled val="1"/>
        </dgm:presLayoutVars>
      </dgm:prSet>
      <dgm:spPr/>
    </dgm:pt>
  </dgm:ptLst>
  <dgm:cxnLst>
    <dgm:cxn modelId="{1FDD1B14-8B56-364A-A6D4-03C0679F4312}" type="presOf" srcId="{B260655C-7D31-D44F-8640-0F3B416DF071}" destId="{AE1FC1E4-0402-6848-A4FB-42CEC02DB2B0}" srcOrd="0" destOrd="0" presId="urn:microsoft.com/office/officeart/2005/8/layout/vList5"/>
    <dgm:cxn modelId="{BB7A711D-109F-AF42-8DAD-A19872850352}" type="presOf" srcId="{A96E9ED0-7529-214E-B07C-B4C994B51121}" destId="{446CC15D-9848-864B-8CC5-908BA9E47ACC}" srcOrd="0" destOrd="1" presId="urn:microsoft.com/office/officeart/2005/8/layout/vList5"/>
    <dgm:cxn modelId="{8817982B-3EA9-1B4A-AE02-C7AD2B747EA3}" srcId="{251945D9-AC63-4B43-91CE-726AAF4934F6}" destId="{A96E9ED0-7529-214E-B07C-B4C994B51121}" srcOrd="1" destOrd="0" parTransId="{A9F1783A-C78F-DD4B-9455-F5A9091FCE9E}" sibTransId="{53B94E34-7E9E-234D-B40A-A3F671618726}"/>
    <dgm:cxn modelId="{CC1DEB2F-880B-AC45-B895-0B812816BCDA}" srcId="{3787EB43-21A8-AE48-BE5D-7243DB20B11A}" destId="{1314AB94-BF24-CE4B-AAFC-1FA852C8570D}" srcOrd="1" destOrd="0" parTransId="{14F42F13-8C13-0A4A-AD6F-ABA7180D34B7}" sibTransId="{0B878745-59FA-EE4B-8477-8B675ECB38FD}"/>
    <dgm:cxn modelId="{E3576D32-6114-BC4F-BC2E-462BA0F8DCCD}" type="presOf" srcId="{284DDC42-9465-3141-8617-B73C69A3BAD9}" destId="{4F6E0F0F-0CB8-334B-BCD6-302DBDB64E63}" srcOrd="0" destOrd="0" presId="urn:microsoft.com/office/officeart/2005/8/layout/vList5"/>
    <dgm:cxn modelId="{4875AD39-E431-E043-8D53-A052FF35E341}" srcId="{3787EB43-21A8-AE48-BE5D-7243DB20B11A}" destId="{01365DE1-B2A5-4A48-9F24-E814DF26DB80}" srcOrd="0" destOrd="0" parTransId="{94F59189-C1C1-DE48-A861-FA2CCC5889D4}" sibTransId="{1BAEBFB1-347F-4F47-B7CE-A48027B2D89B}"/>
    <dgm:cxn modelId="{3DABCF3B-623E-5B4A-BEEB-1576D774058B}" type="presOf" srcId="{A3BCDF86-CF58-3849-9F3E-E79CA1B36064}" destId="{78A3B196-2485-4B4F-B70F-6D0C67E0B5D0}" srcOrd="0" destOrd="1" presId="urn:microsoft.com/office/officeart/2005/8/layout/vList5"/>
    <dgm:cxn modelId="{EE36885E-7231-BC41-B3B2-E0E29ADEAD52}" srcId="{284DDC42-9465-3141-8617-B73C69A3BAD9}" destId="{6C58D9FE-8783-7040-941E-7D67C89B2532}" srcOrd="2" destOrd="0" parTransId="{D9C15063-21D5-AF4C-9C05-71772AA26617}" sibTransId="{A8FC044D-0DC9-644B-A7C6-F6ED405C7C65}"/>
    <dgm:cxn modelId="{976CA061-EBE2-AD49-A6CF-4746F0CC53D0}" type="presOf" srcId="{251945D9-AC63-4B43-91CE-726AAF4934F6}" destId="{305E8661-967B-BB42-9C8C-EF35D19926BE}" srcOrd="0" destOrd="0" presId="urn:microsoft.com/office/officeart/2005/8/layout/vList5"/>
    <dgm:cxn modelId="{14B40465-29BE-6D49-BB46-55E20841BC78}" srcId="{251945D9-AC63-4B43-91CE-726AAF4934F6}" destId="{9CB4CDB0-0B8A-E543-A36D-9138C326C51A}" srcOrd="2" destOrd="0" parTransId="{C657B2B2-E866-9B49-8663-750D44274B74}" sibTransId="{9E1D4737-DAF4-EE4D-B7A7-8F4D9EE98C48}"/>
    <dgm:cxn modelId="{C4D3F34B-2887-604C-BB2A-99C8A5B16976}" srcId="{284DDC42-9465-3141-8617-B73C69A3BAD9}" destId="{3787EB43-21A8-AE48-BE5D-7243DB20B11A}" srcOrd="1" destOrd="0" parTransId="{952B2043-8B23-3C40-AF89-99AF90421DA7}" sibTransId="{FA86C6B9-EAEA-674D-BAB2-10514C1E4535}"/>
    <dgm:cxn modelId="{EE499C52-2380-F246-B09A-5AD9B82DA336}" type="presOf" srcId="{9CB4CDB0-0B8A-E543-A36D-9138C326C51A}" destId="{446CC15D-9848-864B-8CC5-908BA9E47ACC}" srcOrd="0" destOrd="2" presId="urn:microsoft.com/office/officeart/2005/8/layout/vList5"/>
    <dgm:cxn modelId="{B063CD73-6F67-4440-A619-F809410F9714}" type="presOf" srcId="{6C58D9FE-8783-7040-941E-7D67C89B2532}" destId="{E1A5A2E4-243E-0F45-BBC0-C4CC3B8BC81E}" srcOrd="0" destOrd="0" presId="urn:microsoft.com/office/officeart/2005/8/layout/vList5"/>
    <dgm:cxn modelId="{9DF21579-F087-6E4D-BCA9-954CBCB3CD34}" type="presOf" srcId="{847A2A6E-7103-3C42-9F21-FA01CDDD288F}" destId="{78A3B196-2485-4B4F-B70F-6D0C67E0B5D0}" srcOrd="0" destOrd="0" presId="urn:microsoft.com/office/officeart/2005/8/layout/vList5"/>
    <dgm:cxn modelId="{94673E7B-E61F-FA48-BA76-F20723AEF975}" type="presOf" srcId="{3EFF4B6E-3329-9842-9627-32C918A0E4A6}" destId="{446CC15D-9848-864B-8CC5-908BA9E47ACC}" srcOrd="0" destOrd="0" presId="urn:microsoft.com/office/officeart/2005/8/layout/vList5"/>
    <dgm:cxn modelId="{94946B7D-BBCE-2040-A179-149F5A1E9251}" type="presOf" srcId="{6803C337-7494-D84C-BAD9-D66BAD888B73}" destId="{0E67634A-99CF-1645-B3CF-B7BE2F2F9968}" srcOrd="0" destOrd="0" presId="urn:microsoft.com/office/officeart/2005/8/layout/vList5"/>
    <dgm:cxn modelId="{FEE8C883-B6CA-A149-8E2B-96350C9AD1EC}" srcId="{251945D9-AC63-4B43-91CE-726AAF4934F6}" destId="{3EFF4B6E-3329-9842-9627-32C918A0E4A6}" srcOrd="0" destOrd="0" parTransId="{CE2C7EB0-1FEF-DA4C-8FCB-38AE86C8D407}" sibTransId="{4EC40E51-73F2-A141-8567-A56662670080}"/>
    <dgm:cxn modelId="{A7986E87-793F-204C-A175-46AF52597A26}" type="presOf" srcId="{01365DE1-B2A5-4A48-9F24-E814DF26DB80}" destId="{6991634E-1199-DD48-9644-2AA897F14EFB}" srcOrd="0" destOrd="0" presId="urn:microsoft.com/office/officeart/2005/8/layout/vList5"/>
    <dgm:cxn modelId="{5DC56D9D-B3B4-414D-AC2F-59D490C5802E}" srcId="{6803C337-7494-D84C-BAD9-D66BAD888B73}" destId="{A3BCDF86-CF58-3849-9F3E-E79CA1B36064}" srcOrd="1" destOrd="0" parTransId="{EA41355A-E47C-2E48-B231-03BEBDAFAF42}" sibTransId="{9015B8A6-7A83-874C-BDE8-24D410FE4895}"/>
    <dgm:cxn modelId="{F2EF68A3-A940-3F47-B394-CC6305C211AC}" type="presOf" srcId="{3787EB43-21A8-AE48-BE5D-7243DB20B11A}" destId="{E35CCD19-767D-A24A-B7F8-60742AD2325E}" srcOrd="0" destOrd="0" presId="urn:microsoft.com/office/officeart/2005/8/layout/vList5"/>
    <dgm:cxn modelId="{C0A146AF-611A-0948-BB56-36B472AC9038}" srcId="{6C58D9FE-8783-7040-941E-7D67C89B2532}" destId="{B260655C-7D31-D44F-8640-0F3B416DF071}" srcOrd="0" destOrd="0" parTransId="{D9C4CF0E-1F3C-7944-A9D5-68C423C98E18}" sibTransId="{227A60E7-B3BC-4940-BB2A-CB5EA2A60E6A}"/>
    <dgm:cxn modelId="{4EB3FAB3-4BC4-A340-8BF6-74325415279B}" srcId="{6803C337-7494-D84C-BAD9-D66BAD888B73}" destId="{847A2A6E-7103-3C42-9F21-FA01CDDD288F}" srcOrd="0" destOrd="0" parTransId="{65966C8A-6EED-CC4C-BD7F-734FA6D98768}" sibTransId="{E806B483-BC8C-C34E-BCBF-F58F526A0491}"/>
    <dgm:cxn modelId="{E4BE54C1-7DCD-F440-9992-A4661946F3CF}" srcId="{284DDC42-9465-3141-8617-B73C69A3BAD9}" destId="{251945D9-AC63-4B43-91CE-726AAF4934F6}" srcOrd="0" destOrd="0" parTransId="{2E50B8AA-1E93-0F4D-985A-1DE5B60BCCEA}" sibTransId="{0866AFF4-932D-DB43-9E27-2E41E0EB2FE1}"/>
    <dgm:cxn modelId="{E82692EA-0DA1-7C41-9FAB-7540D6C88136}" type="presOf" srcId="{1314AB94-BF24-CE4B-AAFC-1FA852C8570D}" destId="{6991634E-1199-DD48-9644-2AA897F14EFB}" srcOrd="0" destOrd="1" presId="urn:microsoft.com/office/officeart/2005/8/layout/vList5"/>
    <dgm:cxn modelId="{08D814EC-B61D-CD47-8B24-2925539238E9}" srcId="{284DDC42-9465-3141-8617-B73C69A3BAD9}" destId="{6803C337-7494-D84C-BAD9-D66BAD888B73}" srcOrd="3" destOrd="0" parTransId="{938A00F6-7E05-7747-8CA5-32673D6B79AE}" sibTransId="{0D237059-9B07-D54A-A0C4-F851660D58DC}"/>
    <dgm:cxn modelId="{1A1CC9DE-5375-FF42-9AA7-69EBAE30B0C6}" type="presParOf" srcId="{4F6E0F0F-0CB8-334B-BCD6-302DBDB64E63}" destId="{51F28EDA-19C7-5D4F-AE18-6F5AB0BF676A}" srcOrd="0" destOrd="0" presId="urn:microsoft.com/office/officeart/2005/8/layout/vList5"/>
    <dgm:cxn modelId="{9D1E91FB-FDB0-7443-B339-7080E03E5889}" type="presParOf" srcId="{51F28EDA-19C7-5D4F-AE18-6F5AB0BF676A}" destId="{305E8661-967B-BB42-9C8C-EF35D19926BE}" srcOrd="0" destOrd="0" presId="urn:microsoft.com/office/officeart/2005/8/layout/vList5"/>
    <dgm:cxn modelId="{38E69685-0E9D-FA43-9C9B-3AC93A37D1EC}" type="presParOf" srcId="{51F28EDA-19C7-5D4F-AE18-6F5AB0BF676A}" destId="{446CC15D-9848-864B-8CC5-908BA9E47ACC}" srcOrd="1" destOrd="0" presId="urn:microsoft.com/office/officeart/2005/8/layout/vList5"/>
    <dgm:cxn modelId="{F3C521EB-3C20-C54E-A7C2-6B7C90AC8025}" type="presParOf" srcId="{4F6E0F0F-0CB8-334B-BCD6-302DBDB64E63}" destId="{A2E0E018-9AA2-5942-8C8C-C8B48C2F300A}" srcOrd="1" destOrd="0" presId="urn:microsoft.com/office/officeart/2005/8/layout/vList5"/>
    <dgm:cxn modelId="{4F9F47D8-1CE1-984F-9FFC-F61BEEB94965}" type="presParOf" srcId="{4F6E0F0F-0CB8-334B-BCD6-302DBDB64E63}" destId="{952656A8-79E7-7945-A0FB-FF7BECE2F581}" srcOrd="2" destOrd="0" presId="urn:microsoft.com/office/officeart/2005/8/layout/vList5"/>
    <dgm:cxn modelId="{A2F2DF47-E4DD-494D-BA1A-075E33D355AF}" type="presParOf" srcId="{952656A8-79E7-7945-A0FB-FF7BECE2F581}" destId="{E35CCD19-767D-A24A-B7F8-60742AD2325E}" srcOrd="0" destOrd="0" presId="urn:microsoft.com/office/officeart/2005/8/layout/vList5"/>
    <dgm:cxn modelId="{2326928D-9978-3E47-ABC8-5D13E69C4C02}" type="presParOf" srcId="{952656A8-79E7-7945-A0FB-FF7BECE2F581}" destId="{6991634E-1199-DD48-9644-2AA897F14EFB}" srcOrd="1" destOrd="0" presId="urn:microsoft.com/office/officeart/2005/8/layout/vList5"/>
    <dgm:cxn modelId="{247D1072-52CB-2E42-96E5-A500D80C5F99}" type="presParOf" srcId="{4F6E0F0F-0CB8-334B-BCD6-302DBDB64E63}" destId="{49DAE1E1-030C-7B4C-BB79-4F7E561E3B5A}" srcOrd="3" destOrd="0" presId="urn:microsoft.com/office/officeart/2005/8/layout/vList5"/>
    <dgm:cxn modelId="{7C9B1321-F154-FC45-A88F-C84ED23D3E62}" type="presParOf" srcId="{4F6E0F0F-0CB8-334B-BCD6-302DBDB64E63}" destId="{9FFDAB09-64B3-3F48-8741-A1A159A7F468}" srcOrd="4" destOrd="0" presId="urn:microsoft.com/office/officeart/2005/8/layout/vList5"/>
    <dgm:cxn modelId="{D2E04550-2002-0B42-99F4-B4E7A7D57590}" type="presParOf" srcId="{9FFDAB09-64B3-3F48-8741-A1A159A7F468}" destId="{E1A5A2E4-243E-0F45-BBC0-C4CC3B8BC81E}" srcOrd="0" destOrd="0" presId="urn:microsoft.com/office/officeart/2005/8/layout/vList5"/>
    <dgm:cxn modelId="{4740B489-7A14-9D4D-8DBB-95CE42E6C31A}" type="presParOf" srcId="{9FFDAB09-64B3-3F48-8741-A1A159A7F468}" destId="{AE1FC1E4-0402-6848-A4FB-42CEC02DB2B0}" srcOrd="1" destOrd="0" presId="urn:microsoft.com/office/officeart/2005/8/layout/vList5"/>
    <dgm:cxn modelId="{DB67E383-EB8D-BE46-8E91-E59AB1A6FFB9}" type="presParOf" srcId="{4F6E0F0F-0CB8-334B-BCD6-302DBDB64E63}" destId="{9B66BFED-837E-8A4F-9EEA-C344E284348B}" srcOrd="5" destOrd="0" presId="urn:microsoft.com/office/officeart/2005/8/layout/vList5"/>
    <dgm:cxn modelId="{EED0C777-CEF3-394B-AC48-BF904E213BB7}" type="presParOf" srcId="{4F6E0F0F-0CB8-334B-BCD6-302DBDB64E63}" destId="{FEDDF026-794E-C44F-B079-A3EAD1C3054E}" srcOrd="6" destOrd="0" presId="urn:microsoft.com/office/officeart/2005/8/layout/vList5"/>
    <dgm:cxn modelId="{D89D63E8-BE87-D345-92E6-4D12E5D46352}" type="presParOf" srcId="{FEDDF026-794E-C44F-B079-A3EAD1C3054E}" destId="{0E67634A-99CF-1645-B3CF-B7BE2F2F9968}" srcOrd="0" destOrd="0" presId="urn:microsoft.com/office/officeart/2005/8/layout/vList5"/>
    <dgm:cxn modelId="{DC837D7A-66C2-EA4D-86CF-CA286441E373}" type="presParOf" srcId="{FEDDF026-794E-C44F-B079-A3EAD1C3054E}" destId="{78A3B196-2485-4B4F-B70F-6D0C67E0B5D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4DDC42-9465-3141-8617-B73C69A3BAD9}"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251945D9-AC63-4B43-91CE-726AAF4934F6}">
      <dgm:prSet phldrT="[Text]" custT="1"/>
      <dgm:spPr>
        <a:solidFill>
          <a:srgbClr val="F35325"/>
        </a:solidFill>
      </dgm:spPr>
      <dgm:t>
        <a:bodyPr/>
        <a:lstStyle/>
        <a:p>
          <a:r>
            <a:rPr lang="en-US" sz="2400" b="1" i="0" u="none"/>
            <a:t>Phi-4 </a:t>
          </a:r>
        </a:p>
        <a:p>
          <a:r>
            <a:rPr lang="en-US" sz="2400" b="1" i="0" u="none"/>
            <a:t>(14B)</a:t>
          </a:r>
          <a:endParaRPr lang="en-US" sz="1800" b="1"/>
        </a:p>
      </dgm:t>
    </dgm:pt>
    <dgm:pt modelId="{2E50B8AA-1E93-0F4D-985A-1DE5B60BCCEA}" type="parTrans" cxnId="{E4BE54C1-7DCD-F440-9992-A4661946F3CF}">
      <dgm:prSet/>
      <dgm:spPr/>
      <dgm:t>
        <a:bodyPr/>
        <a:lstStyle/>
        <a:p>
          <a:endParaRPr lang="en-US"/>
        </a:p>
      </dgm:t>
    </dgm:pt>
    <dgm:pt modelId="{0866AFF4-932D-DB43-9E27-2E41E0EB2FE1}" type="sibTrans" cxnId="{E4BE54C1-7DCD-F440-9992-A4661946F3CF}">
      <dgm:prSet/>
      <dgm:spPr/>
      <dgm:t>
        <a:bodyPr/>
        <a:lstStyle/>
        <a:p>
          <a:endParaRPr lang="en-US"/>
        </a:p>
      </dgm:t>
    </dgm:pt>
    <dgm:pt modelId="{3EFF4B6E-3329-9842-9627-32C918A0E4A6}">
      <dgm:prSet phldrT="[Text]"/>
      <dgm:spPr>
        <a:solidFill>
          <a:srgbClr val="81BE03">
            <a:alpha val="21176"/>
          </a:srgbClr>
        </a:solidFill>
        <a:ln>
          <a:noFill/>
        </a:ln>
      </dgm:spPr>
      <dgm:t>
        <a:bodyPr/>
        <a:lstStyle/>
        <a:p>
          <a:r>
            <a:rPr lang="en-US" b="0" i="0" u="none"/>
            <a:t>Rigorous enhancement and alignment process</a:t>
          </a:r>
          <a:endParaRPr lang="en-US"/>
        </a:p>
      </dgm:t>
    </dgm:pt>
    <dgm:pt modelId="{4EC40E51-73F2-A141-8567-A56662670080}" type="sibTrans" cxnId="{FEE8C883-B6CA-A149-8E2B-96350C9AD1EC}">
      <dgm:prSet/>
      <dgm:spPr/>
      <dgm:t>
        <a:bodyPr/>
        <a:lstStyle/>
        <a:p>
          <a:endParaRPr lang="en-US"/>
        </a:p>
      </dgm:t>
    </dgm:pt>
    <dgm:pt modelId="{CE2C7EB0-1FEF-DA4C-8FCB-38AE86C8D407}" type="parTrans" cxnId="{FEE8C883-B6CA-A149-8E2B-96350C9AD1EC}">
      <dgm:prSet/>
      <dgm:spPr/>
      <dgm:t>
        <a:bodyPr/>
        <a:lstStyle/>
        <a:p>
          <a:endParaRPr lang="en-US"/>
        </a:p>
      </dgm:t>
    </dgm:pt>
    <dgm:pt modelId="{3787EB43-21A8-AE48-BE5D-7243DB20B11A}">
      <dgm:prSet phldrT="[Text]" custT="1"/>
      <dgm:spPr>
        <a:solidFill>
          <a:srgbClr val="01A6F1"/>
        </a:solidFill>
      </dgm:spPr>
      <dgm:t>
        <a:bodyPr/>
        <a:lstStyle/>
        <a:p>
          <a:r>
            <a:rPr lang="en-US" sz="2400" b="1" i="0" u="none"/>
            <a:t>Phi-4 mini (3.8B)</a:t>
          </a:r>
          <a:endParaRPr lang="en-US" sz="2400" b="1"/>
        </a:p>
      </dgm:t>
    </dgm:pt>
    <dgm:pt modelId="{FA86C6B9-EAEA-674D-BAB2-10514C1E4535}" type="sibTrans" cxnId="{C4D3F34B-2887-604C-BB2A-99C8A5B16976}">
      <dgm:prSet/>
      <dgm:spPr/>
      <dgm:t>
        <a:bodyPr/>
        <a:lstStyle/>
        <a:p>
          <a:endParaRPr lang="en-US"/>
        </a:p>
      </dgm:t>
    </dgm:pt>
    <dgm:pt modelId="{952B2043-8B23-3C40-AF89-99AF90421DA7}" type="parTrans" cxnId="{C4D3F34B-2887-604C-BB2A-99C8A5B16976}">
      <dgm:prSet/>
      <dgm:spPr/>
      <dgm:t>
        <a:bodyPr/>
        <a:lstStyle/>
        <a:p>
          <a:endParaRPr lang="en-US"/>
        </a:p>
      </dgm:t>
    </dgm:pt>
    <dgm:pt modelId="{01365DE1-B2A5-4A48-9F24-E814DF26DB80}">
      <dgm:prSet phldrT="[Text]"/>
      <dgm:spPr>
        <a:solidFill>
          <a:srgbClr val="FFBA08">
            <a:alpha val="21176"/>
          </a:srgbClr>
        </a:solidFill>
        <a:ln>
          <a:noFill/>
        </a:ln>
      </dgm:spPr>
      <dgm:t>
        <a:bodyPr/>
        <a:lstStyle/>
        <a:p>
          <a:r>
            <a:rPr lang="en-US" b="0" i="0"/>
            <a:t>Lightweight</a:t>
          </a:r>
          <a:endParaRPr lang="en-US"/>
        </a:p>
      </dgm:t>
    </dgm:pt>
    <dgm:pt modelId="{1BAEBFB1-347F-4F47-B7CE-A48027B2D89B}" type="sibTrans" cxnId="{4875AD39-E431-E043-8D53-A052FF35E341}">
      <dgm:prSet/>
      <dgm:spPr/>
      <dgm:t>
        <a:bodyPr/>
        <a:lstStyle/>
        <a:p>
          <a:endParaRPr lang="en-US"/>
        </a:p>
      </dgm:t>
    </dgm:pt>
    <dgm:pt modelId="{94F59189-C1C1-DE48-A861-FA2CCC5889D4}" type="parTrans" cxnId="{4875AD39-E431-E043-8D53-A052FF35E341}">
      <dgm:prSet/>
      <dgm:spPr/>
      <dgm:t>
        <a:bodyPr/>
        <a:lstStyle/>
        <a:p>
          <a:endParaRPr lang="en-US"/>
        </a:p>
      </dgm:t>
    </dgm:pt>
    <dgm:pt modelId="{7F9B63BC-BC36-BD43-9698-9C43EC28A71C}">
      <dgm:prSet phldrT="[Text]"/>
      <dgm:spPr>
        <a:solidFill>
          <a:srgbClr val="81BE03">
            <a:alpha val="21176"/>
          </a:srgbClr>
        </a:solidFill>
        <a:ln>
          <a:noFill/>
        </a:ln>
      </dgm:spPr>
      <dgm:t>
        <a:bodyPr/>
        <a:lstStyle/>
        <a:p>
          <a:r>
            <a:rPr lang="en-US" b="0" i="0" u="none"/>
            <a:t>Incorporating both supervised fine-tuning and direct preference optimization to ensure precise instruction adherence and robust safety measures</a:t>
          </a:r>
          <a:endParaRPr lang="en-US"/>
        </a:p>
      </dgm:t>
    </dgm:pt>
    <dgm:pt modelId="{8644439B-A0AB-294D-B6E7-7D5A582D60E2}" type="parTrans" cxnId="{7489C396-1407-EC4B-8CC4-1CD39CA1D472}">
      <dgm:prSet/>
      <dgm:spPr/>
      <dgm:t>
        <a:bodyPr/>
        <a:lstStyle/>
        <a:p>
          <a:endParaRPr lang="en-US"/>
        </a:p>
      </dgm:t>
    </dgm:pt>
    <dgm:pt modelId="{D9AA2C30-4954-7646-81B7-36712D3E0903}" type="sibTrans" cxnId="{7489C396-1407-EC4B-8CC4-1CD39CA1D472}">
      <dgm:prSet/>
      <dgm:spPr/>
      <dgm:t>
        <a:bodyPr/>
        <a:lstStyle/>
        <a:p>
          <a:endParaRPr lang="en-US"/>
        </a:p>
      </dgm:t>
    </dgm:pt>
    <dgm:pt modelId="{680658FE-20B2-CD4E-97CA-72BA90D7FA9D}">
      <dgm:prSet phldrT="[Text]"/>
      <dgm:spPr>
        <a:solidFill>
          <a:srgbClr val="FFBA08">
            <a:alpha val="21176"/>
          </a:srgbClr>
        </a:solidFill>
        <a:ln>
          <a:noFill/>
        </a:ln>
      </dgm:spPr>
      <dgm:t>
        <a:bodyPr/>
        <a:lstStyle/>
        <a:p>
          <a:r>
            <a:rPr lang="en-US" b="0" i="0"/>
            <a:t>Built upon synthetic data with a focus on high-quality, reasoning dense data further finetuned for more advanced math reasoning capabilities</a:t>
          </a:r>
          <a:endParaRPr lang="en-US"/>
        </a:p>
      </dgm:t>
    </dgm:pt>
    <dgm:pt modelId="{9DC7FC4A-7512-FF43-A65F-0DCBD9B3C2BB}" type="parTrans" cxnId="{E9062D3F-9AD2-C245-B207-C4C79AC14E14}">
      <dgm:prSet/>
      <dgm:spPr/>
      <dgm:t>
        <a:bodyPr/>
        <a:lstStyle/>
        <a:p>
          <a:endParaRPr lang="en-US"/>
        </a:p>
      </dgm:t>
    </dgm:pt>
    <dgm:pt modelId="{A7125293-36B7-0644-90D7-768AC7044ABA}" type="sibTrans" cxnId="{E9062D3F-9AD2-C245-B207-C4C79AC14E14}">
      <dgm:prSet/>
      <dgm:spPr/>
      <dgm:t>
        <a:bodyPr/>
        <a:lstStyle/>
        <a:p>
          <a:endParaRPr lang="en-US"/>
        </a:p>
      </dgm:t>
    </dgm:pt>
    <dgm:pt modelId="{4F6E0F0F-0CB8-334B-BCD6-302DBDB64E63}" type="pres">
      <dgm:prSet presAssocID="{284DDC42-9465-3141-8617-B73C69A3BAD9}" presName="Name0" presStyleCnt="0">
        <dgm:presLayoutVars>
          <dgm:dir/>
          <dgm:animLvl val="lvl"/>
          <dgm:resizeHandles val="exact"/>
        </dgm:presLayoutVars>
      </dgm:prSet>
      <dgm:spPr/>
    </dgm:pt>
    <dgm:pt modelId="{51F28EDA-19C7-5D4F-AE18-6F5AB0BF676A}" type="pres">
      <dgm:prSet presAssocID="{251945D9-AC63-4B43-91CE-726AAF4934F6}" presName="linNode" presStyleCnt="0"/>
      <dgm:spPr/>
    </dgm:pt>
    <dgm:pt modelId="{305E8661-967B-BB42-9C8C-EF35D19926BE}" type="pres">
      <dgm:prSet presAssocID="{251945D9-AC63-4B43-91CE-726AAF4934F6}" presName="parentText" presStyleLbl="node1" presStyleIdx="0" presStyleCnt="2">
        <dgm:presLayoutVars>
          <dgm:chMax val="1"/>
          <dgm:bulletEnabled val="1"/>
        </dgm:presLayoutVars>
      </dgm:prSet>
      <dgm:spPr/>
    </dgm:pt>
    <dgm:pt modelId="{446CC15D-9848-864B-8CC5-908BA9E47ACC}" type="pres">
      <dgm:prSet presAssocID="{251945D9-AC63-4B43-91CE-726AAF4934F6}" presName="descendantText" presStyleLbl="alignAccFollowNode1" presStyleIdx="0" presStyleCnt="2">
        <dgm:presLayoutVars>
          <dgm:bulletEnabled val="1"/>
        </dgm:presLayoutVars>
      </dgm:prSet>
      <dgm:spPr/>
    </dgm:pt>
    <dgm:pt modelId="{A2E0E018-9AA2-5942-8C8C-C8B48C2F300A}" type="pres">
      <dgm:prSet presAssocID="{0866AFF4-932D-DB43-9E27-2E41E0EB2FE1}" presName="sp" presStyleCnt="0"/>
      <dgm:spPr/>
    </dgm:pt>
    <dgm:pt modelId="{952656A8-79E7-7945-A0FB-FF7BECE2F581}" type="pres">
      <dgm:prSet presAssocID="{3787EB43-21A8-AE48-BE5D-7243DB20B11A}" presName="linNode" presStyleCnt="0"/>
      <dgm:spPr/>
    </dgm:pt>
    <dgm:pt modelId="{E35CCD19-767D-A24A-B7F8-60742AD2325E}" type="pres">
      <dgm:prSet presAssocID="{3787EB43-21A8-AE48-BE5D-7243DB20B11A}" presName="parentText" presStyleLbl="node1" presStyleIdx="1" presStyleCnt="2">
        <dgm:presLayoutVars>
          <dgm:chMax val="1"/>
          <dgm:bulletEnabled val="1"/>
        </dgm:presLayoutVars>
      </dgm:prSet>
      <dgm:spPr/>
    </dgm:pt>
    <dgm:pt modelId="{6991634E-1199-DD48-9644-2AA897F14EFB}" type="pres">
      <dgm:prSet presAssocID="{3787EB43-21A8-AE48-BE5D-7243DB20B11A}" presName="descendantText" presStyleLbl="alignAccFollowNode1" presStyleIdx="1" presStyleCnt="2">
        <dgm:presLayoutVars>
          <dgm:bulletEnabled val="1"/>
        </dgm:presLayoutVars>
      </dgm:prSet>
      <dgm:spPr/>
    </dgm:pt>
  </dgm:ptLst>
  <dgm:cxnLst>
    <dgm:cxn modelId="{E3576D32-6114-BC4F-BC2E-462BA0F8DCCD}" type="presOf" srcId="{284DDC42-9465-3141-8617-B73C69A3BAD9}" destId="{4F6E0F0F-0CB8-334B-BCD6-302DBDB64E63}" srcOrd="0" destOrd="0" presId="urn:microsoft.com/office/officeart/2005/8/layout/vList5"/>
    <dgm:cxn modelId="{DCEAE536-E2C9-824D-849B-D08413EC0D6E}" type="presOf" srcId="{680658FE-20B2-CD4E-97CA-72BA90D7FA9D}" destId="{6991634E-1199-DD48-9644-2AA897F14EFB}" srcOrd="0" destOrd="1" presId="urn:microsoft.com/office/officeart/2005/8/layout/vList5"/>
    <dgm:cxn modelId="{4875AD39-E431-E043-8D53-A052FF35E341}" srcId="{3787EB43-21A8-AE48-BE5D-7243DB20B11A}" destId="{01365DE1-B2A5-4A48-9F24-E814DF26DB80}" srcOrd="0" destOrd="0" parTransId="{94F59189-C1C1-DE48-A861-FA2CCC5889D4}" sibTransId="{1BAEBFB1-347F-4F47-B7CE-A48027B2D89B}"/>
    <dgm:cxn modelId="{E9062D3F-9AD2-C245-B207-C4C79AC14E14}" srcId="{3787EB43-21A8-AE48-BE5D-7243DB20B11A}" destId="{680658FE-20B2-CD4E-97CA-72BA90D7FA9D}" srcOrd="1" destOrd="0" parTransId="{9DC7FC4A-7512-FF43-A65F-0DCBD9B3C2BB}" sibTransId="{A7125293-36B7-0644-90D7-768AC7044ABA}"/>
    <dgm:cxn modelId="{976CA061-EBE2-AD49-A6CF-4746F0CC53D0}" type="presOf" srcId="{251945D9-AC63-4B43-91CE-726AAF4934F6}" destId="{305E8661-967B-BB42-9C8C-EF35D19926BE}" srcOrd="0" destOrd="0" presId="urn:microsoft.com/office/officeart/2005/8/layout/vList5"/>
    <dgm:cxn modelId="{C4D3F34B-2887-604C-BB2A-99C8A5B16976}" srcId="{284DDC42-9465-3141-8617-B73C69A3BAD9}" destId="{3787EB43-21A8-AE48-BE5D-7243DB20B11A}" srcOrd="1" destOrd="0" parTransId="{952B2043-8B23-3C40-AF89-99AF90421DA7}" sibTransId="{FA86C6B9-EAEA-674D-BAB2-10514C1E4535}"/>
    <dgm:cxn modelId="{7C06384F-AE15-6448-9997-D54C7506B22D}" type="presOf" srcId="{7F9B63BC-BC36-BD43-9698-9C43EC28A71C}" destId="{446CC15D-9848-864B-8CC5-908BA9E47ACC}" srcOrd="0" destOrd="1" presId="urn:microsoft.com/office/officeart/2005/8/layout/vList5"/>
    <dgm:cxn modelId="{94673E7B-E61F-FA48-BA76-F20723AEF975}" type="presOf" srcId="{3EFF4B6E-3329-9842-9627-32C918A0E4A6}" destId="{446CC15D-9848-864B-8CC5-908BA9E47ACC}" srcOrd="0" destOrd="0" presId="urn:microsoft.com/office/officeart/2005/8/layout/vList5"/>
    <dgm:cxn modelId="{FEE8C883-B6CA-A149-8E2B-96350C9AD1EC}" srcId="{251945D9-AC63-4B43-91CE-726AAF4934F6}" destId="{3EFF4B6E-3329-9842-9627-32C918A0E4A6}" srcOrd="0" destOrd="0" parTransId="{CE2C7EB0-1FEF-DA4C-8FCB-38AE86C8D407}" sibTransId="{4EC40E51-73F2-A141-8567-A56662670080}"/>
    <dgm:cxn modelId="{A7986E87-793F-204C-A175-46AF52597A26}" type="presOf" srcId="{01365DE1-B2A5-4A48-9F24-E814DF26DB80}" destId="{6991634E-1199-DD48-9644-2AA897F14EFB}" srcOrd="0" destOrd="0" presId="urn:microsoft.com/office/officeart/2005/8/layout/vList5"/>
    <dgm:cxn modelId="{7489C396-1407-EC4B-8CC4-1CD39CA1D472}" srcId="{251945D9-AC63-4B43-91CE-726AAF4934F6}" destId="{7F9B63BC-BC36-BD43-9698-9C43EC28A71C}" srcOrd="1" destOrd="0" parTransId="{8644439B-A0AB-294D-B6E7-7D5A582D60E2}" sibTransId="{D9AA2C30-4954-7646-81B7-36712D3E0903}"/>
    <dgm:cxn modelId="{F2EF68A3-A940-3F47-B394-CC6305C211AC}" type="presOf" srcId="{3787EB43-21A8-AE48-BE5D-7243DB20B11A}" destId="{E35CCD19-767D-A24A-B7F8-60742AD2325E}" srcOrd="0" destOrd="0" presId="urn:microsoft.com/office/officeart/2005/8/layout/vList5"/>
    <dgm:cxn modelId="{E4BE54C1-7DCD-F440-9992-A4661946F3CF}" srcId="{284DDC42-9465-3141-8617-B73C69A3BAD9}" destId="{251945D9-AC63-4B43-91CE-726AAF4934F6}" srcOrd="0" destOrd="0" parTransId="{2E50B8AA-1E93-0F4D-985A-1DE5B60BCCEA}" sibTransId="{0866AFF4-932D-DB43-9E27-2E41E0EB2FE1}"/>
    <dgm:cxn modelId="{1A1CC9DE-5375-FF42-9AA7-69EBAE30B0C6}" type="presParOf" srcId="{4F6E0F0F-0CB8-334B-BCD6-302DBDB64E63}" destId="{51F28EDA-19C7-5D4F-AE18-6F5AB0BF676A}" srcOrd="0" destOrd="0" presId="urn:microsoft.com/office/officeart/2005/8/layout/vList5"/>
    <dgm:cxn modelId="{9D1E91FB-FDB0-7443-B339-7080E03E5889}" type="presParOf" srcId="{51F28EDA-19C7-5D4F-AE18-6F5AB0BF676A}" destId="{305E8661-967B-BB42-9C8C-EF35D19926BE}" srcOrd="0" destOrd="0" presId="urn:microsoft.com/office/officeart/2005/8/layout/vList5"/>
    <dgm:cxn modelId="{38E69685-0E9D-FA43-9C9B-3AC93A37D1EC}" type="presParOf" srcId="{51F28EDA-19C7-5D4F-AE18-6F5AB0BF676A}" destId="{446CC15D-9848-864B-8CC5-908BA9E47ACC}" srcOrd="1" destOrd="0" presId="urn:microsoft.com/office/officeart/2005/8/layout/vList5"/>
    <dgm:cxn modelId="{F3C521EB-3C20-C54E-A7C2-6B7C90AC8025}" type="presParOf" srcId="{4F6E0F0F-0CB8-334B-BCD6-302DBDB64E63}" destId="{A2E0E018-9AA2-5942-8C8C-C8B48C2F300A}" srcOrd="1" destOrd="0" presId="urn:microsoft.com/office/officeart/2005/8/layout/vList5"/>
    <dgm:cxn modelId="{4F9F47D8-1CE1-984F-9FFC-F61BEEB94965}" type="presParOf" srcId="{4F6E0F0F-0CB8-334B-BCD6-302DBDB64E63}" destId="{952656A8-79E7-7945-A0FB-FF7BECE2F581}" srcOrd="2" destOrd="0" presId="urn:microsoft.com/office/officeart/2005/8/layout/vList5"/>
    <dgm:cxn modelId="{A2F2DF47-E4DD-494D-BA1A-075E33D355AF}" type="presParOf" srcId="{952656A8-79E7-7945-A0FB-FF7BECE2F581}" destId="{E35CCD19-767D-A24A-B7F8-60742AD2325E}" srcOrd="0" destOrd="0" presId="urn:microsoft.com/office/officeart/2005/8/layout/vList5"/>
    <dgm:cxn modelId="{2326928D-9978-3E47-ABC8-5D13E69C4C02}" type="presParOf" srcId="{952656A8-79E7-7945-A0FB-FF7BECE2F581}" destId="{6991634E-1199-DD48-9644-2AA897F14EF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4DDC42-9465-3141-8617-B73C69A3BAD9}" type="doc">
      <dgm:prSet loTypeId="urn:microsoft.com/office/officeart/2005/8/layout/vList5" loCatId="" qsTypeId="urn:microsoft.com/office/officeart/2005/8/quickstyle/simple1" qsCatId="simple" csTypeId="urn:microsoft.com/office/officeart/2005/8/colors/colorful4" csCatId="colorful" phldr="1"/>
      <dgm:spPr/>
      <dgm:t>
        <a:bodyPr/>
        <a:lstStyle/>
        <a:p>
          <a:endParaRPr lang="en-US"/>
        </a:p>
      </dgm:t>
    </dgm:pt>
    <dgm:pt modelId="{251945D9-AC63-4B43-91CE-726AAF4934F6}">
      <dgm:prSet phldrT="[Text]" custT="1"/>
      <dgm:spPr/>
      <dgm:t>
        <a:bodyPr/>
        <a:lstStyle/>
        <a:p>
          <a:pPr rtl="0"/>
          <a:r>
            <a:rPr lang="en-US" sz="2400" b="1" i="0" u="none">
              <a:latin typeface="Calibri"/>
            </a:rPr>
            <a:t>Mistral Instruct 7B</a:t>
          </a:r>
          <a:endParaRPr lang="en-US" sz="1800" b="1"/>
        </a:p>
      </dgm:t>
    </dgm:pt>
    <dgm:pt modelId="{2E50B8AA-1E93-0F4D-985A-1DE5B60BCCEA}" type="parTrans" cxnId="{E4BE54C1-7DCD-F440-9992-A4661946F3CF}">
      <dgm:prSet/>
      <dgm:spPr/>
      <dgm:t>
        <a:bodyPr/>
        <a:lstStyle/>
        <a:p>
          <a:endParaRPr lang="en-US"/>
        </a:p>
      </dgm:t>
    </dgm:pt>
    <dgm:pt modelId="{0866AFF4-932D-DB43-9E27-2E41E0EB2FE1}" type="sibTrans" cxnId="{E4BE54C1-7DCD-F440-9992-A4661946F3CF}">
      <dgm:prSet/>
      <dgm:spPr/>
      <dgm:t>
        <a:bodyPr/>
        <a:lstStyle/>
        <a:p>
          <a:endParaRPr lang="en-US"/>
        </a:p>
      </dgm:t>
    </dgm:pt>
    <dgm:pt modelId="{3787EB43-21A8-AE48-BE5D-7243DB20B11A}">
      <dgm:prSet phldrT="[Text]" custT="1"/>
      <dgm:spPr/>
      <dgm:t>
        <a:bodyPr/>
        <a:lstStyle/>
        <a:p>
          <a:pPr rtl="0"/>
          <a:r>
            <a:rPr lang="en-US" sz="2400" b="1" i="0" u="none" err="1">
              <a:latin typeface="Calibri"/>
            </a:rPr>
            <a:t>Mixtral</a:t>
          </a:r>
          <a:r>
            <a:rPr lang="en-US" sz="2400" b="1" i="0" u="none">
              <a:latin typeface="Calibri"/>
            </a:rPr>
            <a:t> </a:t>
          </a:r>
          <a:r>
            <a:rPr lang="en-US" sz="2400" b="1">
              <a:latin typeface="Calibri"/>
            </a:rPr>
            <a:t>8x 7B</a:t>
          </a:r>
          <a:endParaRPr lang="en-US" sz="2400" b="1"/>
        </a:p>
      </dgm:t>
    </dgm:pt>
    <dgm:pt modelId="{FA86C6B9-EAEA-674D-BAB2-10514C1E4535}" type="sibTrans" cxnId="{C4D3F34B-2887-604C-BB2A-99C8A5B16976}">
      <dgm:prSet/>
      <dgm:spPr/>
      <dgm:t>
        <a:bodyPr/>
        <a:lstStyle/>
        <a:p>
          <a:endParaRPr lang="en-US"/>
        </a:p>
      </dgm:t>
    </dgm:pt>
    <dgm:pt modelId="{952B2043-8B23-3C40-AF89-99AF90421DA7}" type="parTrans" cxnId="{C4D3F34B-2887-604C-BB2A-99C8A5B16976}">
      <dgm:prSet/>
      <dgm:spPr/>
      <dgm:t>
        <a:bodyPr/>
        <a:lstStyle/>
        <a:p>
          <a:endParaRPr lang="en-US"/>
        </a:p>
      </dgm:t>
    </dgm:pt>
    <dgm:pt modelId="{7F9B63BC-BC36-BD43-9698-9C43EC28A71C}">
      <dgm:prSet phldrT="[Text]"/>
      <dgm:spPr/>
      <dgm:t>
        <a:bodyPr/>
        <a:lstStyle/>
        <a:p>
          <a:pPr rtl="0"/>
          <a:r>
            <a:rPr lang="en-US" b="0" i="0" u="none">
              <a:latin typeface="Calibri"/>
            </a:rPr>
            <a:t>Sliding</a:t>
          </a:r>
          <a:r>
            <a:rPr lang="en-US">
              <a:latin typeface="Calibri"/>
            </a:rPr>
            <a:t> window attention instead of multi-head attention</a:t>
          </a:r>
          <a:endParaRPr lang="en-US"/>
        </a:p>
      </dgm:t>
    </dgm:pt>
    <dgm:pt modelId="{8644439B-A0AB-294D-B6E7-7D5A582D60E2}" type="parTrans" cxnId="{7489C396-1407-EC4B-8CC4-1CD39CA1D472}">
      <dgm:prSet/>
      <dgm:spPr/>
      <dgm:t>
        <a:bodyPr/>
        <a:lstStyle/>
        <a:p>
          <a:endParaRPr lang="en-US"/>
        </a:p>
      </dgm:t>
    </dgm:pt>
    <dgm:pt modelId="{D9AA2C30-4954-7646-81B7-36712D3E0903}" type="sibTrans" cxnId="{7489C396-1407-EC4B-8CC4-1CD39CA1D472}">
      <dgm:prSet/>
      <dgm:spPr/>
      <dgm:t>
        <a:bodyPr/>
        <a:lstStyle/>
        <a:p>
          <a:endParaRPr lang="en-US"/>
        </a:p>
      </dgm:t>
    </dgm:pt>
    <dgm:pt modelId="{680658FE-20B2-CD4E-97CA-72BA90D7FA9D}">
      <dgm:prSet phldrT="[Text]"/>
      <dgm:spPr/>
      <dgm:t>
        <a:bodyPr/>
        <a:lstStyle/>
        <a:p>
          <a:pPr rtl="0"/>
          <a:r>
            <a:rPr lang="en-US" b="0" i="0">
              <a:latin typeface="Calibri"/>
            </a:rPr>
            <a:t>Sparse</a:t>
          </a:r>
          <a:r>
            <a:rPr lang="en-US">
              <a:latin typeface="Calibri"/>
            </a:rPr>
            <a:t> mixture-of-experts network</a:t>
          </a:r>
          <a:endParaRPr lang="en-US"/>
        </a:p>
      </dgm:t>
    </dgm:pt>
    <dgm:pt modelId="{9DC7FC4A-7512-FF43-A65F-0DCBD9B3C2BB}" type="parTrans" cxnId="{E9062D3F-9AD2-C245-B207-C4C79AC14E14}">
      <dgm:prSet/>
      <dgm:spPr/>
      <dgm:t>
        <a:bodyPr/>
        <a:lstStyle/>
        <a:p>
          <a:endParaRPr lang="en-US"/>
        </a:p>
      </dgm:t>
    </dgm:pt>
    <dgm:pt modelId="{A7125293-36B7-0644-90D7-768AC7044ABA}" type="sibTrans" cxnId="{E9062D3F-9AD2-C245-B207-C4C79AC14E14}">
      <dgm:prSet/>
      <dgm:spPr/>
      <dgm:t>
        <a:bodyPr/>
        <a:lstStyle/>
        <a:p>
          <a:endParaRPr lang="en-US"/>
        </a:p>
      </dgm:t>
    </dgm:pt>
    <dgm:pt modelId="{95AA8841-F69B-4E75-BF50-4C9BB281234C}">
      <dgm:prSet phldr="0"/>
      <dgm:spPr/>
      <dgm:t>
        <a:bodyPr/>
        <a:lstStyle/>
        <a:p>
          <a:pPr rtl="0"/>
          <a:r>
            <a:rPr lang="en-US">
              <a:latin typeface="Calibri"/>
            </a:rPr>
            <a:t>Picks from a set of 8 distinct groups of "experts"</a:t>
          </a:r>
        </a:p>
      </dgm:t>
    </dgm:pt>
    <dgm:pt modelId="{1EA1735A-C901-4CD1-8FE9-A6814DE5469D}" type="parTrans" cxnId="{8E13C9B2-6FBC-4896-984C-C1A4448221EF}">
      <dgm:prSet/>
      <dgm:spPr/>
    </dgm:pt>
    <dgm:pt modelId="{FE83E007-CBBA-4968-BB77-6E4E79FF26CA}" type="sibTrans" cxnId="{8E13C9B2-6FBC-4896-984C-C1A4448221EF}">
      <dgm:prSet/>
      <dgm:spPr/>
    </dgm:pt>
    <dgm:pt modelId="{CC1E1573-EB10-4C12-8DCC-476BB2D02A9D}">
      <dgm:prSet phldr="0"/>
      <dgm:spPr/>
      <dgm:t>
        <a:bodyPr/>
        <a:lstStyle/>
        <a:p>
          <a:pPr rtl="0"/>
          <a:r>
            <a:rPr lang="en-US">
              <a:latin typeface="Calibri"/>
            </a:rPr>
            <a:t>46.7B parameters but only uses ¼ of them per token</a:t>
          </a:r>
        </a:p>
      </dgm:t>
    </dgm:pt>
    <dgm:pt modelId="{FDD1350E-B5C2-41B4-B82C-F9BBE3750E12}" type="parTrans" cxnId="{B91F709B-9538-4826-B963-5914520CE64D}">
      <dgm:prSet/>
      <dgm:spPr/>
    </dgm:pt>
    <dgm:pt modelId="{BEC74074-0FFC-44C9-ADE0-9879D45619C1}" type="sibTrans" cxnId="{B91F709B-9538-4826-B963-5914520CE64D}">
      <dgm:prSet/>
      <dgm:spPr/>
    </dgm:pt>
    <dgm:pt modelId="{4F6E0F0F-0CB8-334B-BCD6-302DBDB64E63}" type="pres">
      <dgm:prSet presAssocID="{284DDC42-9465-3141-8617-B73C69A3BAD9}" presName="Name0" presStyleCnt="0">
        <dgm:presLayoutVars>
          <dgm:dir/>
          <dgm:animLvl val="lvl"/>
          <dgm:resizeHandles val="exact"/>
        </dgm:presLayoutVars>
      </dgm:prSet>
      <dgm:spPr/>
    </dgm:pt>
    <dgm:pt modelId="{51F28EDA-19C7-5D4F-AE18-6F5AB0BF676A}" type="pres">
      <dgm:prSet presAssocID="{251945D9-AC63-4B43-91CE-726AAF4934F6}" presName="linNode" presStyleCnt="0"/>
      <dgm:spPr/>
    </dgm:pt>
    <dgm:pt modelId="{305E8661-967B-BB42-9C8C-EF35D19926BE}" type="pres">
      <dgm:prSet presAssocID="{251945D9-AC63-4B43-91CE-726AAF4934F6}" presName="parentText" presStyleLbl="node1" presStyleIdx="0" presStyleCnt="2">
        <dgm:presLayoutVars>
          <dgm:chMax val="1"/>
          <dgm:bulletEnabled val="1"/>
        </dgm:presLayoutVars>
      </dgm:prSet>
      <dgm:spPr/>
    </dgm:pt>
    <dgm:pt modelId="{446CC15D-9848-864B-8CC5-908BA9E47ACC}" type="pres">
      <dgm:prSet presAssocID="{251945D9-AC63-4B43-91CE-726AAF4934F6}" presName="descendantText" presStyleLbl="alignAccFollowNode1" presStyleIdx="0" presStyleCnt="2">
        <dgm:presLayoutVars>
          <dgm:bulletEnabled val="1"/>
        </dgm:presLayoutVars>
      </dgm:prSet>
      <dgm:spPr/>
    </dgm:pt>
    <dgm:pt modelId="{A2E0E018-9AA2-5942-8C8C-C8B48C2F300A}" type="pres">
      <dgm:prSet presAssocID="{0866AFF4-932D-DB43-9E27-2E41E0EB2FE1}" presName="sp" presStyleCnt="0"/>
      <dgm:spPr/>
    </dgm:pt>
    <dgm:pt modelId="{952656A8-79E7-7945-A0FB-FF7BECE2F581}" type="pres">
      <dgm:prSet presAssocID="{3787EB43-21A8-AE48-BE5D-7243DB20B11A}" presName="linNode" presStyleCnt="0"/>
      <dgm:spPr/>
    </dgm:pt>
    <dgm:pt modelId="{E35CCD19-767D-A24A-B7F8-60742AD2325E}" type="pres">
      <dgm:prSet presAssocID="{3787EB43-21A8-AE48-BE5D-7243DB20B11A}" presName="parentText" presStyleLbl="node1" presStyleIdx="1" presStyleCnt="2">
        <dgm:presLayoutVars>
          <dgm:chMax val="1"/>
          <dgm:bulletEnabled val="1"/>
        </dgm:presLayoutVars>
      </dgm:prSet>
      <dgm:spPr/>
    </dgm:pt>
    <dgm:pt modelId="{6991634E-1199-DD48-9644-2AA897F14EFB}" type="pres">
      <dgm:prSet presAssocID="{3787EB43-21A8-AE48-BE5D-7243DB20B11A}" presName="descendantText" presStyleLbl="alignAccFollowNode1" presStyleIdx="1" presStyleCnt="2">
        <dgm:presLayoutVars>
          <dgm:bulletEnabled val="1"/>
        </dgm:presLayoutVars>
      </dgm:prSet>
      <dgm:spPr/>
    </dgm:pt>
  </dgm:ptLst>
  <dgm:cxnLst>
    <dgm:cxn modelId="{E3576D32-6114-BC4F-BC2E-462BA0F8DCCD}" type="presOf" srcId="{284DDC42-9465-3141-8617-B73C69A3BAD9}" destId="{4F6E0F0F-0CB8-334B-BCD6-302DBDB64E63}" srcOrd="0" destOrd="0" presId="urn:microsoft.com/office/officeart/2005/8/layout/vList5"/>
    <dgm:cxn modelId="{F07F9938-EBB2-4A1A-8643-C46445003D81}" type="presOf" srcId="{251945D9-AC63-4B43-91CE-726AAF4934F6}" destId="{305E8661-967B-BB42-9C8C-EF35D19926BE}" srcOrd="0" destOrd="0" presId="urn:microsoft.com/office/officeart/2005/8/layout/vList5"/>
    <dgm:cxn modelId="{E9062D3F-9AD2-C245-B207-C4C79AC14E14}" srcId="{3787EB43-21A8-AE48-BE5D-7243DB20B11A}" destId="{680658FE-20B2-CD4E-97CA-72BA90D7FA9D}" srcOrd="0" destOrd="0" parTransId="{9DC7FC4A-7512-FF43-A65F-0DCBD9B3C2BB}" sibTransId="{A7125293-36B7-0644-90D7-768AC7044ABA}"/>
    <dgm:cxn modelId="{E4929647-306B-460E-84B6-807D8C6D7CE4}" type="presOf" srcId="{CC1E1573-EB10-4C12-8DCC-476BB2D02A9D}" destId="{6991634E-1199-DD48-9644-2AA897F14EFB}" srcOrd="0" destOrd="2" presId="urn:microsoft.com/office/officeart/2005/8/layout/vList5"/>
    <dgm:cxn modelId="{C4D3F34B-2887-604C-BB2A-99C8A5B16976}" srcId="{284DDC42-9465-3141-8617-B73C69A3BAD9}" destId="{3787EB43-21A8-AE48-BE5D-7243DB20B11A}" srcOrd="1" destOrd="0" parTransId="{952B2043-8B23-3C40-AF89-99AF90421DA7}" sibTransId="{FA86C6B9-EAEA-674D-BAB2-10514C1E4535}"/>
    <dgm:cxn modelId="{67CE5671-4686-44B5-BFA9-D1D2129B61DC}" type="presOf" srcId="{7F9B63BC-BC36-BD43-9698-9C43EC28A71C}" destId="{446CC15D-9848-864B-8CC5-908BA9E47ACC}" srcOrd="0" destOrd="0" presId="urn:microsoft.com/office/officeart/2005/8/layout/vList5"/>
    <dgm:cxn modelId="{5E35A683-2011-406D-96D5-FD633E730312}" type="presOf" srcId="{3787EB43-21A8-AE48-BE5D-7243DB20B11A}" destId="{E35CCD19-767D-A24A-B7F8-60742AD2325E}" srcOrd="0" destOrd="0" presId="urn:microsoft.com/office/officeart/2005/8/layout/vList5"/>
    <dgm:cxn modelId="{7489C396-1407-EC4B-8CC4-1CD39CA1D472}" srcId="{251945D9-AC63-4B43-91CE-726AAF4934F6}" destId="{7F9B63BC-BC36-BD43-9698-9C43EC28A71C}" srcOrd="0" destOrd="0" parTransId="{8644439B-A0AB-294D-B6E7-7D5A582D60E2}" sibTransId="{D9AA2C30-4954-7646-81B7-36712D3E0903}"/>
    <dgm:cxn modelId="{B91F709B-9538-4826-B963-5914520CE64D}" srcId="{3787EB43-21A8-AE48-BE5D-7243DB20B11A}" destId="{CC1E1573-EB10-4C12-8DCC-476BB2D02A9D}" srcOrd="2" destOrd="0" parTransId="{FDD1350E-B5C2-41B4-B82C-F9BBE3750E12}" sibTransId="{BEC74074-0FFC-44C9-ADE0-9879D45619C1}"/>
    <dgm:cxn modelId="{8E13C9B2-6FBC-4896-984C-C1A4448221EF}" srcId="{3787EB43-21A8-AE48-BE5D-7243DB20B11A}" destId="{95AA8841-F69B-4E75-BF50-4C9BB281234C}" srcOrd="1" destOrd="0" parTransId="{1EA1735A-C901-4CD1-8FE9-A6814DE5469D}" sibTransId="{FE83E007-CBBA-4968-BB77-6E4E79FF26CA}"/>
    <dgm:cxn modelId="{E4BE54C1-7DCD-F440-9992-A4661946F3CF}" srcId="{284DDC42-9465-3141-8617-B73C69A3BAD9}" destId="{251945D9-AC63-4B43-91CE-726AAF4934F6}" srcOrd="0" destOrd="0" parTransId="{2E50B8AA-1E93-0F4D-985A-1DE5B60BCCEA}" sibTransId="{0866AFF4-932D-DB43-9E27-2E41E0EB2FE1}"/>
    <dgm:cxn modelId="{A34E88C1-5E3F-4ECC-92D6-C825EB972F7D}" type="presOf" srcId="{680658FE-20B2-CD4E-97CA-72BA90D7FA9D}" destId="{6991634E-1199-DD48-9644-2AA897F14EFB}" srcOrd="0" destOrd="0" presId="urn:microsoft.com/office/officeart/2005/8/layout/vList5"/>
    <dgm:cxn modelId="{4C4ECEC1-FC89-4515-A07A-71A9E858FCC0}" type="presOf" srcId="{95AA8841-F69B-4E75-BF50-4C9BB281234C}" destId="{6991634E-1199-DD48-9644-2AA897F14EFB}" srcOrd="0" destOrd="1" presId="urn:microsoft.com/office/officeart/2005/8/layout/vList5"/>
    <dgm:cxn modelId="{373FD970-0737-4704-B481-4FA865118F2B}" type="presParOf" srcId="{4F6E0F0F-0CB8-334B-BCD6-302DBDB64E63}" destId="{51F28EDA-19C7-5D4F-AE18-6F5AB0BF676A}" srcOrd="0" destOrd="0" presId="urn:microsoft.com/office/officeart/2005/8/layout/vList5"/>
    <dgm:cxn modelId="{42BE9364-3867-49AE-B473-5B335F877B85}" type="presParOf" srcId="{51F28EDA-19C7-5D4F-AE18-6F5AB0BF676A}" destId="{305E8661-967B-BB42-9C8C-EF35D19926BE}" srcOrd="0" destOrd="0" presId="urn:microsoft.com/office/officeart/2005/8/layout/vList5"/>
    <dgm:cxn modelId="{D0E35C79-A827-4913-9C2E-0738C2A8C149}" type="presParOf" srcId="{51F28EDA-19C7-5D4F-AE18-6F5AB0BF676A}" destId="{446CC15D-9848-864B-8CC5-908BA9E47ACC}" srcOrd="1" destOrd="0" presId="urn:microsoft.com/office/officeart/2005/8/layout/vList5"/>
    <dgm:cxn modelId="{FC158002-678B-495F-B76D-2B2A500CE063}" type="presParOf" srcId="{4F6E0F0F-0CB8-334B-BCD6-302DBDB64E63}" destId="{A2E0E018-9AA2-5942-8C8C-C8B48C2F300A}" srcOrd="1" destOrd="0" presId="urn:microsoft.com/office/officeart/2005/8/layout/vList5"/>
    <dgm:cxn modelId="{6E612FB5-D0BA-40E2-A90C-DD00576B32D1}" type="presParOf" srcId="{4F6E0F0F-0CB8-334B-BCD6-302DBDB64E63}" destId="{952656A8-79E7-7945-A0FB-FF7BECE2F581}" srcOrd="2" destOrd="0" presId="urn:microsoft.com/office/officeart/2005/8/layout/vList5"/>
    <dgm:cxn modelId="{13522264-F60D-440E-B41B-66E887AA02F7}" type="presParOf" srcId="{952656A8-79E7-7945-A0FB-FF7BECE2F581}" destId="{E35CCD19-767D-A24A-B7F8-60742AD2325E}" srcOrd="0" destOrd="0" presId="urn:microsoft.com/office/officeart/2005/8/layout/vList5"/>
    <dgm:cxn modelId="{1FD5D93B-735D-472D-A0B1-A9E803A08154}" type="presParOf" srcId="{952656A8-79E7-7945-A0FB-FF7BECE2F581}" destId="{6991634E-1199-DD48-9644-2AA897F14EF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23DD77-50CC-5C4D-9684-249E64974544}"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US"/>
        </a:p>
      </dgm:t>
    </dgm:pt>
    <dgm:pt modelId="{F997766F-8776-2244-BF33-06F0D4B062F5}">
      <dgm:prSet phldrT="[Text]" custT="1"/>
      <dgm:spPr/>
      <dgm:t>
        <a:bodyPr/>
        <a:lstStyle/>
        <a:p>
          <a:r>
            <a:rPr lang="en-US" sz="1400"/>
            <a:t>Radiology Report</a:t>
          </a:r>
        </a:p>
      </dgm:t>
    </dgm:pt>
    <dgm:pt modelId="{6A1AE20E-C646-1145-AB15-82E5947138C1}" type="parTrans" cxnId="{86FF5EA6-192C-2F46-BB07-DF5AF5CCDA18}">
      <dgm:prSet/>
      <dgm:spPr/>
      <dgm:t>
        <a:bodyPr/>
        <a:lstStyle/>
        <a:p>
          <a:endParaRPr lang="en-US" sz="1400"/>
        </a:p>
      </dgm:t>
    </dgm:pt>
    <dgm:pt modelId="{19A1CFCE-C8B7-5248-8A49-C11F49827072}" type="sibTrans" cxnId="{86FF5EA6-192C-2F46-BB07-DF5AF5CCDA18}">
      <dgm:prSet/>
      <dgm:spPr/>
      <dgm:t>
        <a:bodyPr/>
        <a:lstStyle/>
        <a:p>
          <a:endParaRPr lang="en-US" sz="1400"/>
        </a:p>
      </dgm:t>
    </dgm:pt>
    <dgm:pt modelId="{A8CC92FF-36E9-1A47-9966-BFCDDB2C479F}">
      <dgm:prSet phldrT="[Text]" phldr="0" custT="1"/>
      <dgm:spPr/>
      <dgm:t>
        <a:bodyPr/>
        <a:lstStyle/>
        <a:p>
          <a:pPr rtl="0"/>
          <a:r>
            <a:rPr lang="en-US" sz="1400">
              <a:latin typeface="Calibri"/>
            </a:rPr>
            <a:t>Chain-of-thought 1</a:t>
          </a:r>
          <a:endParaRPr lang="en-US" sz="1400"/>
        </a:p>
      </dgm:t>
    </dgm:pt>
    <dgm:pt modelId="{4BE6D2BA-4BA2-A640-B264-5F111F4B4B95}" type="parTrans" cxnId="{021192A7-1A5C-1949-85ED-130DE4336952}">
      <dgm:prSet/>
      <dgm:spPr/>
      <dgm:t>
        <a:bodyPr/>
        <a:lstStyle/>
        <a:p>
          <a:endParaRPr lang="en-US" sz="1400"/>
        </a:p>
      </dgm:t>
    </dgm:pt>
    <dgm:pt modelId="{2512C24C-C0EF-0547-A8A9-89379E45ED9E}" type="sibTrans" cxnId="{021192A7-1A5C-1949-85ED-130DE4336952}">
      <dgm:prSet/>
      <dgm:spPr/>
      <dgm:t>
        <a:bodyPr/>
        <a:lstStyle/>
        <a:p>
          <a:endParaRPr lang="en-US" sz="1400"/>
        </a:p>
      </dgm:t>
    </dgm:pt>
    <dgm:pt modelId="{EE4A74A1-3860-FC46-9147-8D3F8C697CDF}">
      <dgm:prSet phldrT="[Text]" custT="1"/>
      <dgm:spPr/>
      <dgm:t>
        <a:bodyPr/>
        <a:lstStyle/>
        <a:p>
          <a:r>
            <a:rPr lang="en-US" sz="1400"/>
            <a:t>Chain-of-thought </a:t>
          </a:r>
          <a:r>
            <a:rPr lang="en-US" sz="1400">
              <a:latin typeface="Calibri"/>
            </a:rPr>
            <a:t>4</a:t>
          </a:r>
          <a:endParaRPr lang="en-US" sz="1400"/>
        </a:p>
      </dgm:t>
    </dgm:pt>
    <dgm:pt modelId="{E4417C80-B008-DE4B-A3CC-A5FA74683572}" type="parTrans" cxnId="{4F28BBB3-AA8F-CC44-B1BD-E78097C61638}">
      <dgm:prSet/>
      <dgm:spPr/>
      <dgm:t>
        <a:bodyPr/>
        <a:lstStyle/>
        <a:p>
          <a:endParaRPr lang="en-US" sz="1400"/>
        </a:p>
      </dgm:t>
    </dgm:pt>
    <dgm:pt modelId="{4A40DDB6-0C65-E04F-A2A6-6BBB75E378B8}" type="sibTrans" cxnId="{4F28BBB3-AA8F-CC44-B1BD-E78097C61638}">
      <dgm:prSet/>
      <dgm:spPr/>
      <dgm:t>
        <a:bodyPr/>
        <a:lstStyle/>
        <a:p>
          <a:endParaRPr lang="en-US" sz="1400"/>
        </a:p>
      </dgm:t>
    </dgm:pt>
    <dgm:pt modelId="{3E3D500F-85D1-B14D-A246-4233965001AF}">
      <dgm:prSet phldrT="[Text]" custT="1"/>
      <dgm:spPr/>
      <dgm:t>
        <a:bodyPr/>
        <a:lstStyle/>
        <a:p>
          <a:r>
            <a:rPr lang="en-US" sz="1400"/>
            <a:t>Chain-of-thought </a:t>
          </a:r>
          <a:r>
            <a:rPr lang="en-US" sz="1400">
              <a:latin typeface="Calibri"/>
            </a:rPr>
            <a:t>5</a:t>
          </a:r>
          <a:endParaRPr lang="en-US" sz="1400"/>
        </a:p>
      </dgm:t>
    </dgm:pt>
    <dgm:pt modelId="{AA541B55-4651-3D46-9D14-994FE0962A4F}" type="parTrans" cxnId="{A6C20EA2-406F-8F4C-8424-B96F1B1876DD}">
      <dgm:prSet/>
      <dgm:spPr/>
      <dgm:t>
        <a:bodyPr/>
        <a:lstStyle/>
        <a:p>
          <a:endParaRPr lang="en-US" sz="1400"/>
        </a:p>
      </dgm:t>
    </dgm:pt>
    <dgm:pt modelId="{2BF2D6AD-B6F3-0846-83CB-2A87AB1141B5}" type="sibTrans" cxnId="{A6C20EA2-406F-8F4C-8424-B96F1B1876DD}">
      <dgm:prSet/>
      <dgm:spPr/>
      <dgm:t>
        <a:bodyPr/>
        <a:lstStyle/>
        <a:p>
          <a:endParaRPr lang="en-US" sz="1400"/>
        </a:p>
      </dgm:t>
    </dgm:pt>
    <dgm:pt modelId="{6BF22164-C1C9-1A4F-B956-3DB46899622E}">
      <dgm:prSet phldrT="[Text]" custT="1"/>
      <dgm:spPr/>
      <dgm:t>
        <a:bodyPr/>
        <a:lstStyle/>
        <a:p>
          <a:r>
            <a:rPr lang="en-US" sz="1400">
              <a:latin typeface="Calibri"/>
            </a:rPr>
            <a:t>Absent</a:t>
          </a:r>
          <a:endParaRPr lang="en-US" sz="1400"/>
        </a:p>
      </dgm:t>
    </dgm:pt>
    <dgm:pt modelId="{D3D2D268-BDCA-3E41-8ABB-D7683D4AD49C}" type="parTrans" cxnId="{581BB53B-C657-A745-879D-0D9CE839115B}">
      <dgm:prSet/>
      <dgm:spPr/>
      <dgm:t>
        <a:bodyPr/>
        <a:lstStyle/>
        <a:p>
          <a:endParaRPr lang="en-US" sz="1400"/>
        </a:p>
      </dgm:t>
    </dgm:pt>
    <dgm:pt modelId="{FC7ADB4F-3F05-664B-8C1C-AA91562784D6}" type="sibTrans" cxnId="{581BB53B-C657-A745-879D-0D9CE839115B}">
      <dgm:prSet/>
      <dgm:spPr/>
      <dgm:t>
        <a:bodyPr/>
        <a:lstStyle/>
        <a:p>
          <a:endParaRPr lang="en-US" sz="1400"/>
        </a:p>
      </dgm:t>
    </dgm:pt>
    <dgm:pt modelId="{C109BA1C-7A41-FC4F-B4A6-EA6F637B1E60}">
      <dgm:prSet phldrT="[Text]" custT="1"/>
      <dgm:spPr/>
      <dgm:t>
        <a:bodyPr/>
        <a:lstStyle/>
        <a:p>
          <a:pPr rtl="0"/>
          <a:r>
            <a:rPr lang="en-US" sz="1400">
              <a:latin typeface="Calibri"/>
            </a:rPr>
            <a:t>Chain-of-thought 2</a:t>
          </a:r>
        </a:p>
      </dgm:t>
    </dgm:pt>
    <dgm:pt modelId="{BF746CF5-CC28-B743-BBBB-4FD8E69F7294}" type="parTrans" cxnId="{37E335D2-7ADC-354B-BF47-CC40A8FDEDF2}">
      <dgm:prSet/>
      <dgm:spPr/>
      <dgm:t>
        <a:bodyPr/>
        <a:lstStyle/>
        <a:p>
          <a:endParaRPr lang="en-US" sz="1400"/>
        </a:p>
      </dgm:t>
    </dgm:pt>
    <dgm:pt modelId="{1CE2F4B1-BCCE-6C47-86AA-4452379AF0C5}" type="sibTrans" cxnId="{37E335D2-7ADC-354B-BF47-CC40A8FDEDF2}">
      <dgm:prSet/>
      <dgm:spPr/>
      <dgm:t>
        <a:bodyPr/>
        <a:lstStyle/>
        <a:p>
          <a:endParaRPr lang="en-US" sz="1400"/>
        </a:p>
      </dgm:t>
    </dgm:pt>
    <dgm:pt modelId="{C126D4FB-FBD9-C146-9E67-88C25D3B55CA}">
      <dgm:prSet phldrT="[Text]" custT="1"/>
      <dgm:spPr/>
      <dgm:t>
        <a:bodyPr/>
        <a:lstStyle/>
        <a:p>
          <a:pPr rtl="0"/>
          <a:r>
            <a:rPr lang="en-US" sz="1400">
              <a:latin typeface="Calibri"/>
            </a:rPr>
            <a:t>Chain-of-thought 3</a:t>
          </a:r>
        </a:p>
      </dgm:t>
    </dgm:pt>
    <dgm:pt modelId="{42F99CF6-6191-7D42-A2AB-12D0EA7C08FA}" type="parTrans" cxnId="{6AF05FE9-8CEC-1842-BB05-A7B631F2E135}">
      <dgm:prSet/>
      <dgm:spPr/>
      <dgm:t>
        <a:bodyPr/>
        <a:lstStyle/>
        <a:p>
          <a:endParaRPr lang="en-US" sz="1400"/>
        </a:p>
      </dgm:t>
    </dgm:pt>
    <dgm:pt modelId="{C49ADCA3-9019-D148-99E0-29928C1E1BC9}" type="sibTrans" cxnId="{6AF05FE9-8CEC-1842-BB05-A7B631F2E135}">
      <dgm:prSet/>
      <dgm:spPr/>
      <dgm:t>
        <a:bodyPr/>
        <a:lstStyle/>
        <a:p>
          <a:endParaRPr lang="en-US" sz="1400"/>
        </a:p>
      </dgm:t>
    </dgm:pt>
    <dgm:pt modelId="{95653399-3C52-C745-9B89-CD0D5E992A6E}">
      <dgm:prSet phldrT="[Text]" custT="1"/>
      <dgm:spPr/>
      <dgm:t>
        <a:bodyPr/>
        <a:lstStyle/>
        <a:p>
          <a:r>
            <a:rPr lang="en-US" sz="1400"/>
            <a:t>Present</a:t>
          </a:r>
        </a:p>
      </dgm:t>
    </dgm:pt>
    <dgm:pt modelId="{F997F68C-4690-7746-9108-4AA33A14CF7E}" type="parTrans" cxnId="{BA200D56-3DCA-FF46-A22F-94E823C7966A}">
      <dgm:prSet/>
      <dgm:spPr/>
      <dgm:t>
        <a:bodyPr/>
        <a:lstStyle/>
        <a:p>
          <a:endParaRPr lang="en-US" sz="1400"/>
        </a:p>
      </dgm:t>
    </dgm:pt>
    <dgm:pt modelId="{3DC7304E-F0D1-2648-9C03-CE4AD41EB33F}" type="sibTrans" cxnId="{BA200D56-3DCA-FF46-A22F-94E823C7966A}">
      <dgm:prSet/>
      <dgm:spPr/>
      <dgm:t>
        <a:bodyPr/>
        <a:lstStyle/>
        <a:p>
          <a:endParaRPr lang="en-US" sz="1400"/>
        </a:p>
      </dgm:t>
    </dgm:pt>
    <dgm:pt modelId="{08298115-1624-DE43-B8A3-F3F100FD9BB2}">
      <dgm:prSet phldrT="[Text]" custT="1"/>
      <dgm:spPr/>
      <dgm:t>
        <a:bodyPr/>
        <a:lstStyle/>
        <a:p>
          <a:r>
            <a:rPr lang="en-US" sz="1400"/>
            <a:t>Present</a:t>
          </a:r>
        </a:p>
      </dgm:t>
    </dgm:pt>
    <dgm:pt modelId="{98067F82-404A-9C46-88C7-408D743E7F07}" type="parTrans" cxnId="{2E10425D-3D2D-EC46-B325-5221A4916271}">
      <dgm:prSet/>
      <dgm:spPr/>
      <dgm:t>
        <a:bodyPr/>
        <a:lstStyle/>
        <a:p>
          <a:endParaRPr lang="en-US" sz="1400"/>
        </a:p>
      </dgm:t>
    </dgm:pt>
    <dgm:pt modelId="{016A7C95-647B-1143-8B9C-55597F1357A3}" type="sibTrans" cxnId="{2E10425D-3D2D-EC46-B325-5221A4916271}">
      <dgm:prSet/>
      <dgm:spPr/>
      <dgm:t>
        <a:bodyPr/>
        <a:lstStyle/>
        <a:p>
          <a:endParaRPr lang="en-US" sz="1400"/>
        </a:p>
      </dgm:t>
    </dgm:pt>
    <dgm:pt modelId="{5C2E69DE-4D0B-45E2-AB3D-1BAA653A1092}">
      <dgm:prSet custT="1"/>
      <dgm:spPr/>
      <dgm:t>
        <a:bodyPr/>
        <a:lstStyle/>
        <a:p>
          <a:r>
            <a:rPr lang="en-US" sz="1400">
              <a:latin typeface="Calibri"/>
            </a:rPr>
            <a:t>Absent</a:t>
          </a:r>
          <a:endParaRPr lang="en-US" sz="1400"/>
        </a:p>
      </dgm:t>
    </dgm:pt>
    <dgm:pt modelId="{87432611-5595-4FF3-902D-154A8D5360BA}" type="parTrans" cxnId="{70477988-B1B1-404D-AB14-73D8C6538E3F}">
      <dgm:prSet/>
      <dgm:spPr/>
    </dgm:pt>
    <dgm:pt modelId="{94275C3C-7FD3-4399-B9B5-FCE43048DB1E}" type="sibTrans" cxnId="{70477988-B1B1-404D-AB14-73D8C6538E3F}">
      <dgm:prSet/>
      <dgm:spPr/>
    </dgm:pt>
    <dgm:pt modelId="{868E486D-1F54-4653-B899-5304713044F1}">
      <dgm:prSet custT="1"/>
      <dgm:spPr/>
      <dgm:t>
        <a:bodyPr/>
        <a:lstStyle/>
        <a:p>
          <a:r>
            <a:rPr lang="en-US" sz="1400">
              <a:latin typeface="Calibri"/>
            </a:rPr>
            <a:t>Present</a:t>
          </a:r>
          <a:endParaRPr lang="en-US" sz="1400"/>
        </a:p>
      </dgm:t>
    </dgm:pt>
    <dgm:pt modelId="{C695B48E-FDDA-4A29-BBEE-E295101F8233}" type="parTrans" cxnId="{658D3D8E-A431-41D6-8187-965BB4BF2D50}">
      <dgm:prSet/>
      <dgm:spPr/>
    </dgm:pt>
    <dgm:pt modelId="{2CCB217E-9AD7-4C5F-8041-C98B55495A44}" type="sibTrans" cxnId="{658D3D8E-A431-41D6-8187-965BB4BF2D50}">
      <dgm:prSet/>
      <dgm:spPr/>
    </dgm:pt>
    <dgm:pt modelId="{DDE226CC-C089-124F-9579-86D97AFF7B3C}" type="pres">
      <dgm:prSet presAssocID="{3323DD77-50CC-5C4D-9684-249E64974544}" presName="hierChild1" presStyleCnt="0">
        <dgm:presLayoutVars>
          <dgm:orgChart val="1"/>
          <dgm:chPref val="1"/>
          <dgm:dir/>
          <dgm:animOne val="branch"/>
          <dgm:animLvl val="lvl"/>
          <dgm:resizeHandles/>
        </dgm:presLayoutVars>
      </dgm:prSet>
      <dgm:spPr/>
    </dgm:pt>
    <dgm:pt modelId="{970AF698-0785-0446-B644-78C589A151C5}" type="pres">
      <dgm:prSet presAssocID="{F997766F-8776-2244-BF33-06F0D4B062F5}" presName="hierRoot1" presStyleCnt="0">
        <dgm:presLayoutVars>
          <dgm:hierBranch val="init"/>
        </dgm:presLayoutVars>
      </dgm:prSet>
      <dgm:spPr/>
    </dgm:pt>
    <dgm:pt modelId="{24C55183-5D1E-844D-86E8-6BE03F3A2476}" type="pres">
      <dgm:prSet presAssocID="{F997766F-8776-2244-BF33-06F0D4B062F5}" presName="rootComposite1" presStyleCnt="0"/>
      <dgm:spPr/>
    </dgm:pt>
    <dgm:pt modelId="{98813EC1-4371-0045-8B3F-E905E860D188}" type="pres">
      <dgm:prSet presAssocID="{F997766F-8776-2244-BF33-06F0D4B062F5}" presName="rootText1" presStyleLbl="node0" presStyleIdx="0" presStyleCnt="1">
        <dgm:presLayoutVars>
          <dgm:chPref val="3"/>
        </dgm:presLayoutVars>
      </dgm:prSet>
      <dgm:spPr/>
    </dgm:pt>
    <dgm:pt modelId="{DB0A10A1-4C0A-414C-9604-223945DC0546}" type="pres">
      <dgm:prSet presAssocID="{F997766F-8776-2244-BF33-06F0D4B062F5}" presName="rootConnector1" presStyleLbl="node1" presStyleIdx="0" presStyleCnt="0"/>
      <dgm:spPr/>
    </dgm:pt>
    <dgm:pt modelId="{0DF837EE-6D0D-CB4A-B2D9-713F6CB34E78}" type="pres">
      <dgm:prSet presAssocID="{F997766F-8776-2244-BF33-06F0D4B062F5}" presName="hierChild2" presStyleCnt="0"/>
      <dgm:spPr/>
    </dgm:pt>
    <dgm:pt modelId="{AFFBAB39-EAD0-6549-BF6C-210A55AF3911}" type="pres">
      <dgm:prSet presAssocID="{4BE6D2BA-4BA2-A640-B264-5F111F4B4B95}" presName="Name64" presStyleLbl="parChTrans1D2" presStyleIdx="0" presStyleCnt="5"/>
      <dgm:spPr/>
    </dgm:pt>
    <dgm:pt modelId="{B45ABE00-D1A8-654E-ACEC-7C7202ABBC9A}" type="pres">
      <dgm:prSet presAssocID="{A8CC92FF-36E9-1A47-9966-BFCDDB2C479F}" presName="hierRoot2" presStyleCnt="0">
        <dgm:presLayoutVars>
          <dgm:hierBranch val="init"/>
        </dgm:presLayoutVars>
      </dgm:prSet>
      <dgm:spPr/>
    </dgm:pt>
    <dgm:pt modelId="{465ABFC7-FDAB-494D-9FF0-637980E68F6F}" type="pres">
      <dgm:prSet presAssocID="{A8CC92FF-36E9-1A47-9966-BFCDDB2C479F}" presName="rootComposite" presStyleCnt="0"/>
      <dgm:spPr/>
    </dgm:pt>
    <dgm:pt modelId="{A15CA726-F74E-B24E-A385-83AA1DBCAC24}" type="pres">
      <dgm:prSet presAssocID="{A8CC92FF-36E9-1A47-9966-BFCDDB2C479F}" presName="rootText" presStyleLbl="node2" presStyleIdx="0" presStyleCnt="5">
        <dgm:presLayoutVars>
          <dgm:chPref val="3"/>
        </dgm:presLayoutVars>
      </dgm:prSet>
      <dgm:spPr/>
    </dgm:pt>
    <dgm:pt modelId="{9F21A4C6-FA3F-E14F-ADA5-8055FBDA885F}" type="pres">
      <dgm:prSet presAssocID="{A8CC92FF-36E9-1A47-9966-BFCDDB2C479F}" presName="rootConnector" presStyleLbl="node2" presStyleIdx="0" presStyleCnt="5"/>
      <dgm:spPr/>
    </dgm:pt>
    <dgm:pt modelId="{07DF0C89-A320-D144-9D0E-3429D3E136B0}" type="pres">
      <dgm:prSet presAssocID="{A8CC92FF-36E9-1A47-9966-BFCDDB2C479F}" presName="hierChild4" presStyleCnt="0"/>
      <dgm:spPr/>
    </dgm:pt>
    <dgm:pt modelId="{62481633-3C29-E04C-8F76-10D4531BF361}" type="pres">
      <dgm:prSet presAssocID="{D3D2D268-BDCA-3E41-8ABB-D7683D4AD49C}" presName="Name64" presStyleLbl="parChTrans1D3" presStyleIdx="0" presStyleCnt="5"/>
      <dgm:spPr/>
    </dgm:pt>
    <dgm:pt modelId="{0C4C867D-31C1-C845-A5F1-087533DF1A00}" type="pres">
      <dgm:prSet presAssocID="{6BF22164-C1C9-1A4F-B956-3DB46899622E}" presName="hierRoot2" presStyleCnt="0">
        <dgm:presLayoutVars>
          <dgm:hierBranch val="init"/>
        </dgm:presLayoutVars>
      </dgm:prSet>
      <dgm:spPr/>
    </dgm:pt>
    <dgm:pt modelId="{4E640850-B5F5-0E49-9517-2A725D8BB18C}" type="pres">
      <dgm:prSet presAssocID="{6BF22164-C1C9-1A4F-B956-3DB46899622E}" presName="rootComposite" presStyleCnt="0"/>
      <dgm:spPr/>
    </dgm:pt>
    <dgm:pt modelId="{E25A3659-598E-7F4B-ABC5-E6A06175F581}" type="pres">
      <dgm:prSet presAssocID="{6BF22164-C1C9-1A4F-B956-3DB46899622E}" presName="rootText" presStyleLbl="node3" presStyleIdx="0" presStyleCnt="5">
        <dgm:presLayoutVars>
          <dgm:chPref val="3"/>
        </dgm:presLayoutVars>
      </dgm:prSet>
      <dgm:spPr/>
    </dgm:pt>
    <dgm:pt modelId="{4667DD22-61C8-2E4F-93A0-720D4194810B}" type="pres">
      <dgm:prSet presAssocID="{6BF22164-C1C9-1A4F-B956-3DB46899622E}" presName="rootConnector" presStyleLbl="node3" presStyleIdx="0" presStyleCnt="5"/>
      <dgm:spPr/>
    </dgm:pt>
    <dgm:pt modelId="{98A77BCF-54AC-9649-9EAF-523BFD21B6CB}" type="pres">
      <dgm:prSet presAssocID="{6BF22164-C1C9-1A4F-B956-3DB46899622E}" presName="hierChild4" presStyleCnt="0"/>
      <dgm:spPr/>
    </dgm:pt>
    <dgm:pt modelId="{BE1EBDC0-44B6-A547-9FFC-F79039E8DA8B}" type="pres">
      <dgm:prSet presAssocID="{6BF22164-C1C9-1A4F-B956-3DB46899622E}" presName="hierChild5" presStyleCnt="0"/>
      <dgm:spPr/>
    </dgm:pt>
    <dgm:pt modelId="{3A6FECBF-1F8A-234C-8131-F5D32C2E27E0}" type="pres">
      <dgm:prSet presAssocID="{A8CC92FF-36E9-1A47-9966-BFCDDB2C479F}" presName="hierChild5" presStyleCnt="0"/>
      <dgm:spPr/>
    </dgm:pt>
    <dgm:pt modelId="{B1E0E85B-555E-934A-B5B5-28AC8E88B7D7}" type="pres">
      <dgm:prSet presAssocID="{BF746CF5-CC28-B743-BBBB-4FD8E69F7294}" presName="Name64" presStyleLbl="parChTrans1D2" presStyleIdx="1" presStyleCnt="5"/>
      <dgm:spPr/>
    </dgm:pt>
    <dgm:pt modelId="{D926DD33-E798-AA45-B048-D18649408841}" type="pres">
      <dgm:prSet presAssocID="{C109BA1C-7A41-FC4F-B4A6-EA6F637B1E60}" presName="hierRoot2" presStyleCnt="0">
        <dgm:presLayoutVars>
          <dgm:hierBranch val="init"/>
        </dgm:presLayoutVars>
      </dgm:prSet>
      <dgm:spPr/>
    </dgm:pt>
    <dgm:pt modelId="{94A569AB-9910-8947-AB3D-53ACC882FD92}" type="pres">
      <dgm:prSet presAssocID="{C109BA1C-7A41-FC4F-B4A6-EA6F637B1E60}" presName="rootComposite" presStyleCnt="0"/>
      <dgm:spPr/>
    </dgm:pt>
    <dgm:pt modelId="{5699CC0D-6755-B549-A923-A3E6A3C28F36}" type="pres">
      <dgm:prSet presAssocID="{C109BA1C-7A41-FC4F-B4A6-EA6F637B1E60}" presName="rootText" presStyleLbl="node2" presStyleIdx="1" presStyleCnt="5">
        <dgm:presLayoutVars>
          <dgm:chPref val="3"/>
        </dgm:presLayoutVars>
      </dgm:prSet>
      <dgm:spPr/>
    </dgm:pt>
    <dgm:pt modelId="{AAF87DBB-8810-5F4F-B2C2-05779030D586}" type="pres">
      <dgm:prSet presAssocID="{C109BA1C-7A41-FC4F-B4A6-EA6F637B1E60}" presName="rootConnector" presStyleLbl="node2" presStyleIdx="1" presStyleCnt="5"/>
      <dgm:spPr/>
    </dgm:pt>
    <dgm:pt modelId="{F4EF4420-FF0D-5945-A4DD-EC1175087432}" type="pres">
      <dgm:prSet presAssocID="{C109BA1C-7A41-FC4F-B4A6-EA6F637B1E60}" presName="hierChild4" presStyleCnt="0"/>
      <dgm:spPr/>
    </dgm:pt>
    <dgm:pt modelId="{11386499-A081-49AB-8DF5-59B80DE6C869}" type="pres">
      <dgm:prSet presAssocID="{87432611-5595-4FF3-902D-154A8D5360BA}" presName="Name64" presStyleLbl="parChTrans1D3" presStyleIdx="1" presStyleCnt="5"/>
      <dgm:spPr/>
    </dgm:pt>
    <dgm:pt modelId="{EC442E65-00B3-4E8C-9CFE-1E92939CEE1F}" type="pres">
      <dgm:prSet presAssocID="{5C2E69DE-4D0B-45E2-AB3D-1BAA653A1092}" presName="hierRoot2" presStyleCnt="0">
        <dgm:presLayoutVars>
          <dgm:hierBranch val="init"/>
        </dgm:presLayoutVars>
      </dgm:prSet>
      <dgm:spPr/>
    </dgm:pt>
    <dgm:pt modelId="{F8145B0C-C6C2-4A61-A404-7F405EED0A82}" type="pres">
      <dgm:prSet presAssocID="{5C2E69DE-4D0B-45E2-AB3D-1BAA653A1092}" presName="rootComposite" presStyleCnt="0"/>
      <dgm:spPr/>
    </dgm:pt>
    <dgm:pt modelId="{743A46FA-6B20-4769-8503-8B54A23CBDF4}" type="pres">
      <dgm:prSet presAssocID="{5C2E69DE-4D0B-45E2-AB3D-1BAA653A1092}" presName="rootText" presStyleLbl="node3" presStyleIdx="1" presStyleCnt="5">
        <dgm:presLayoutVars>
          <dgm:chPref val="3"/>
        </dgm:presLayoutVars>
      </dgm:prSet>
      <dgm:spPr/>
    </dgm:pt>
    <dgm:pt modelId="{BC3C9FF9-035D-46FC-89C9-46A8E0BAF7FB}" type="pres">
      <dgm:prSet presAssocID="{5C2E69DE-4D0B-45E2-AB3D-1BAA653A1092}" presName="rootConnector" presStyleLbl="node3" presStyleIdx="1" presStyleCnt="5"/>
      <dgm:spPr/>
    </dgm:pt>
    <dgm:pt modelId="{99B1C8AE-356C-4E76-8AA1-3F9C67C32C6B}" type="pres">
      <dgm:prSet presAssocID="{5C2E69DE-4D0B-45E2-AB3D-1BAA653A1092}" presName="hierChild4" presStyleCnt="0"/>
      <dgm:spPr/>
    </dgm:pt>
    <dgm:pt modelId="{E23F772F-D4E1-4586-B57C-7FA58F58CF2D}" type="pres">
      <dgm:prSet presAssocID="{5C2E69DE-4D0B-45E2-AB3D-1BAA653A1092}" presName="hierChild5" presStyleCnt="0"/>
      <dgm:spPr/>
    </dgm:pt>
    <dgm:pt modelId="{4DBF4712-F0D1-F943-BDAB-687FB11E5925}" type="pres">
      <dgm:prSet presAssocID="{C109BA1C-7A41-FC4F-B4A6-EA6F637B1E60}" presName="hierChild5" presStyleCnt="0"/>
      <dgm:spPr/>
    </dgm:pt>
    <dgm:pt modelId="{67431F05-4FF0-6A4B-BCBF-381E95593DE9}" type="pres">
      <dgm:prSet presAssocID="{42F99CF6-6191-7D42-A2AB-12D0EA7C08FA}" presName="Name64" presStyleLbl="parChTrans1D2" presStyleIdx="2" presStyleCnt="5"/>
      <dgm:spPr/>
    </dgm:pt>
    <dgm:pt modelId="{48830D1F-4E81-6B49-8128-DD6EFE040677}" type="pres">
      <dgm:prSet presAssocID="{C126D4FB-FBD9-C146-9E67-88C25D3B55CA}" presName="hierRoot2" presStyleCnt="0">
        <dgm:presLayoutVars>
          <dgm:hierBranch val="init"/>
        </dgm:presLayoutVars>
      </dgm:prSet>
      <dgm:spPr/>
    </dgm:pt>
    <dgm:pt modelId="{597B2D38-A3AA-3044-AAF8-71DB3C4A582A}" type="pres">
      <dgm:prSet presAssocID="{C126D4FB-FBD9-C146-9E67-88C25D3B55CA}" presName="rootComposite" presStyleCnt="0"/>
      <dgm:spPr/>
    </dgm:pt>
    <dgm:pt modelId="{98960185-5850-8743-92B8-AB03103610C9}" type="pres">
      <dgm:prSet presAssocID="{C126D4FB-FBD9-C146-9E67-88C25D3B55CA}" presName="rootText" presStyleLbl="node2" presStyleIdx="2" presStyleCnt="5">
        <dgm:presLayoutVars>
          <dgm:chPref val="3"/>
        </dgm:presLayoutVars>
      </dgm:prSet>
      <dgm:spPr/>
    </dgm:pt>
    <dgm:pt modelId="{91BC5292-70CE-A14E-9980-C1591E55FE1C}" type="pres">
      <dgm:prSet presAssocID="{C126D4FB-FBD9-C146-9E67-88C25D3B55CA}" presName="rootConnector" presStyleLbl="node2" presStyleIdx="2" presStyleCnt="5"/>
      <dgm:spPr/>
    </dgm:pt>
    <dgm:pt modelId="{A42EE478-6052-8E44-9A74-83C916A9D6FD}" type="pres">
      <dgm:prSet presAssocID="{C126D4FB-FBD9-C146-9E67-88C25D3B55CA}" presName="hierChild4" presStyleCnt="0"/>
      <dgm:spPr/>
    </dgm:pt>
    <dgm:pt modelId="{EEDFFA1D-287D-440D-A5BF-1135BDB77E07}" type="pres">
      <dgm:prSet presAssocID="{C695B48E-FDDA-4A29-BBEE-E295101F8233}" presName="Name64" presStyleLbl="parChTrans1D3" presStyleIdx="2" presStyleCnt="5"/>
      <dgm:spPr/>
    </dgm:pt>
    <dgm:pt modelId="{CB5C379B-B9A7-4747-9412-FC893BB70C9D}" type="pres">
      <dgm:prSet presAssocID="{868E486D-1F54-4653-B899-5304713044F1}" presName="hierRoot2" presStyleCnt="0">
        <dgm:presLayoutVars>
          <dgm:hierBranch val="init"/>
        </dgm:presLayoutVars>
      </dgm:prSet>
      <dgm:spPr/>
    </dgm:pt>
    <dgm:pt modelId="{8452A2C5-4759-41AD-9C51-BE7106FC2995}" type="pres">
      <dgm:prSet presAssocID="{868E486D-1F54-4653-B899-5304713044F1}" presName="rootComposite" presStyleCnt="0"/>
      <dgm:spPr/>
    </dgm:pt>
    <dgm:pt modelId="{32FEFAED-AE97-4A40-B0FB-5F5A1C4798BF}" type="pres">
      <dgm:prSet presAssocID="{868E486D-1F54-4653-B899-5304713044F1}" presName="rootText" presStyleLbl="node3" presStyleIdx="2" presStyleCnt="5">
        <dgm:presLayoutVars>
          <dgm:chPref val="3"/>
        </dgm:presLayoutVars>
      </dgm:prSet>
      <dgm:spPr/>
    </dgm:pt>
    <dgm:pt modelId="{AAC79DC9-57E6-431D-A991-B7EE83FF6845}" type="pres">
      <dgm:prSet presAssocID="{868E486D-1F54-4653-B899-5304713044F1}" presName="rootConnector" presStyleLbl="node3" presStyleIdx="2" presStyleCnt="5"/>
      <dgm:spPr/>
    </dgm:pt>
    <dgm:pt modelId="{AD1F4946-A6D9-4B7D-A264-DCB2FB96CAE0}" type="pres">
      <dgm:prSet presAssocID="{868E486D-1F54-4653-B899-5304713044F1}" presName="hierChild4" presStyleCnt="0"/>
      <dgm:spPr/>
    </dgm:pt>
    <dgm:pt modelId="{20EBA3D6-A488-4DD7-8F15-6B069960F38D}" type="pres">
      <dgm:prSet presAssocID="{868E486D-1F54-4653-B899-5304713044F1}" presName="hierChild5" presStyleCnt="0"/>
      <dgm:spPr/>
    </dgm:pt>
    <dgm:pt modelId="{BAAA7C53-DB65-8C44-A335-B00584219CD5}" type="pres">
      <dgm:prSet presAssocID="{C126D4FB-FBD9-C146-9E67-88C25D3B55CA}" presName="hierChild5" presStyleCnt="0"/>
      <dgm:spPr/>
    </dgm:pt>
    <dgm:pt modelId="{8EC95577-4975-E245-ACB1-7B3B09D63443}" type="pres">
      <dgm:prSet presAssocID="{E4417C80-B008-DE4B-A3CC-A5FA74683572}" presName="Name64" presStyleLbl="parChTrans1D2" presStyleIdx="3" presStyleCnt="5"/>
      <dgm:spPr/>
    </dgm:pt>
    <dgm:pt modelId="{FA7A3485-EBB5-634E-A827-DDB942C9BA3A}" type="pres">
      <dgm:prSet presAssocID="{EE4A74A1-3860-FC46-9147-8D3F8C697CDF}" presName="hierRoot2" presStyleCnt="0">
        <dgm:presLayoutVars>
          <dgm:hierBranch val="init"/>
        </dgm:presLayoutVars>
      </dgm:prSet>
      <dgm:spPr/>
    </dgm:pt>
    <dgm:pt modelId="{A721B548-84DF-A54B-BF43-0DDABDB50528}" type="pres">
      <dgm:prSet presAssocID="{EE4A74A1-3860-FC46-9147-8D3F8C697CDF}" presName="rootComposite" presStyleCnt="0"/>
      <dgm:spPr/>
    </dgm:pt>
    <dgm:pt modelId="{AB919332-CDA5-9147-9FC9-ADC7B5026298}" type="pres">
      <dgm:prSet presAssocID="{EE4A74A1-3860-FC46-9147-8D3F8C697CDF}" presName="rootText" presStyleLbl="node2" presStyleIdx="3" presStyleCnt="5">
        <dgm:presLayoutVars>
          <dgm:chPref val="3"/>
        </dgm:presLayoutVars>
      </dgm:prSet>
      <dgm:spPr/>
    </dgm:pt>
    <dgm:pt modelId="{296AF8B8-7BD0-644B-BA9B-2489A4E06C7D}" type="pres">
      <dgm:prSet presAssocID="{EE4A74A1-3860-FC46-9147-8D3F8C697CDF}" presName="rootConnector" presStyleLbl="node2" presStyleIdx="3" presStyleCnt="5"/>
      <dgm:spPr/>
    </dgm:pt>
    <dgm:pt modelId="{983E6AEC-6761-984C-AF8C-DA5EE926941B}" type="pres">
      <dgm:prSet presAssocID="{EE4A74A1-3860-FC46-9147-8D3F8C697CDF}" presName="hierChild4" presStyleCnt="0"/>
      <dgm:spPr/>
    </dgm:pt>
    <dgm:pt modelId="{83C055F0-8303-1C48-9580-34FAFBC444ED}" type="pres">
      <dgm:prSet presAssocID="{F997F68C-4690-7746-9108-4AA33A14CF7E}" presName="Name64" presStyleLbl="parChTrans1D3" presStyleIdx="3" presStyleCnt="5"/>
      <dgm:spPr/>
    </dgm:pt>
    <dgm:pt modelId="{B45A7A44-18DB-9147-B48B-98E0894AC877}" type="pres">
      <dgm:prSet presAssocID="{95653399-3C52-C745-9B89-CD0D5E992A6E}" presName="hierRoot2" presStyleCnt="0">
        <dgm:presLayoutVars>
          <dgm:hierBranch val="init"/>
        </dgm:presLayoutVars>
      </dgm:prSet>
      <dgm:spPr/>
    </dgm:pt>
    <dgm:pt modelId="{AA26F76F-0E34-8946-9CD1-57643C726B9C}" type="pres">
      <dgm:prSet presAssocID="{95653399-3C52-C745-9B89-CD0D5E992A6E}" presName="rootComposite" presStyleCnt="0"/>
      <dgm:spPr/>
    </dgm:pt>
    <dgm:pt modelId="{975B42C0-A7F8-4040-BB83-2622358ABCB4}" type="pres">
      <dgm:prSet presAssocID="{95653399-3C52-C745-9B89-CD0D5E992A6E}" presName="rootText" presStyleLbl="node3" presStyleIdx="3" presStyleCnt="5">
        <dgm:presLayoutVars>
          <dgm:chPref val="3"/>
        </dgm:presLayoutVars>
      </dgm:prSet>
      <dgm:spPr/>
    </dgm:pt>
    <dgm:pt modelId="{66C6A04D-6D9E-284E-A26E-705D73A41D4A}" type="pres">
      <dgm:prSet presAssocID="{95653399-3C52-C745-9B89-CD0D5E992A6E}" presName="rootConnector" presStyleLbl="node3" presStyleIdx="3" presStyleCnt="5"/>
      <dgm:spPr/>
    </dgm:pt>
    <dgm:pt modelId="{DBE479CF-0EF3-1E4C-ADD4-F29132BF8DA8}" type="pres">
      <dgm:prSet presAssocID="{95653399-3C52-C745-9B89-CD0D5E992A6E}" presName="hierChild4" presStyleCnt="0"/>
      <dgm:spPr/>
    </dgm:pt>
    <dgm:pt modelId="{52719C1F-CA0B-4047-A087-013D43AE9EB5}" type="pres">
      <dgm:prSet presAssocID="{95653399-3C52-C745-9B89-CD0D5E992A6E}" presName="hierChild5" presStyleCnt="0"/>
      <dgm:spPr/>
    </dgm:pt>
    <dgm:pt modelId="{3C2208D5-A9EC-214B-9A05-50AC8647056A}" type="pres">
      <dgm:prSet presAssocID="{EE4A74A1-3860-FC46-9147-8D3F8C697CDF}" presName="hierChild5" presStyleCnt="0"/>
      <dgm:spPr/>
    </dgm:pt>
    <dgm:pt modelId="{85B209F6-440D-3245-89D9-4E66F4F50EE9}" type="pres">
      <dgm:prSet presAssocID="{AA541B55-4651-3D46-9D14-994FE0962A4F}" presName="Name64" presStyleLbl="parChTrans1D2" presStyleIdx="4" presStyleCnt="5"/>
      <dgm:spPr/>
    </dgm:pt>
    <dgm:pt modelId="{36E5287E-BB9D-6D47-9208-912BBB7CDC2A}" type="pres">
      <dgm:prSet presAssocID="{3E3D500F-85D1-B14D-A246-4233965001AF}" presName="hierRoot2" presStyleCnt="0">
        <dgm:presLayoutVars>
          <dgm:hierBranch val="init"/>
        </dgm:presLayoutVars>
      </dgm:prSet>
      <dgm:spPr/>
    </dgm:pt>
    <dgm:pt modelId="{EE64ACD3-100F-4E4C-AD3E-B0FD9FE94A3A}" type="pres">
      <dgm:prSet presAssocID="{3E3D500F-85D1-B14D-A246-4233965001AF}" presName="rootComposite" presStyleCnt="0"/>
      <dgm:spPr/>
    </dgm:pt>
    <dgm:pt modelId="{441B82FD-7419-6345-AE22-7CCFA85AFEBA}" type="pres">
      <dgm:prSet presAssocID="{3E3D500F-85D1-B14D-A246-4233965001AF}" presName="rootText" presStyleLbl="node2" presStyleIdx="4" presStyleCnt="5">
        <dgm:presLayoutVars>
          <dgm:chPref val="3"/>
        </dgm:presLayoutVars>
      </dgm:prSet>
      <dgm:spPr/>
    </dgm:pt>
    <dgm:pt modelId="{288034E2-3F04-9440-B663-79DD98DE1CE5}" type="pres">
      <dgm:prSet presAssocID="{3E3D500F-85D1-B14D-A246-4233965001AF}" presName="rootConnector" presStyleLbl="node2" presStyleIdx="4" presStyleCnt="5"/>
      <dgm:spPr/>
    </dgm:pt>
    <dgm:pt modelId="{A95DC199-8D95-0343-A362-C5F04FA5F68E}" type="pres">
      <dgm:prSet presAssocID="{3E3D500F-85D1-B14D-A246-4233965001AF}" presName="hierChild4" presStyleCnt="0"/>
      <dgm:spPr/>
    </dgm:pt>
    <dgm:pt modelId="{883A823B-09A7-F94C-B544-FBFB896A896C}" type="pres">
      <dgm:prSet presAssocID="{98067F82-404A-9C46-88C7-408D743E7F07}" presName="Name64" presStyleLbl="parChTrans1D3" presStyleIdx="4" presStyleCnt="5"/>
      <dgm:spPr/>
    </dgm:pt>
    <dgm:pt modelId="{087C336B-F620-4747-91CD-0CADA892A36C}" type="pres">
      <dgm:prSet presAssocID="{08298115-1624-DE43-B8A3-F3F100FD9BB2}" presName="hierRoot2" presStyleCnt="0">
        <dgm:presLayoutVars>
          <dgm:hierBranch val="init"/>
        </dgm:presLayoutVars>
      </dgm:prSet>
      <dgm:spPr/>
    </dgm:pt>
    <dgm:pt modelId="{088BF262-93BC-034B-87AA-F6DFEA795824}" type="pres">
      <dgm:prSet presAssocID="{08298115-1624-DE43-B8A3-F3F100FD9BB2}" presName="rootComposite" presStyleCnt="0"/>
      <dgm:spPr/>
    </dgm:pt>
    <dgm:pt modelId="{E401FA20-F068-0C4F-A3C9-C2391067BE00}" type="pres">
      <dgm:prSet presAssocID="{08298115-1624-DE43-B8A3-F3F100FD9BB2}" presName="rootText" presStyleLbl="node3" presStyleIdx="4" presStyleCnt="5">
        <dgm:presLayoutVars>
          <dgm:chPref val="3"/>
        </dgm:presLayoutVars>
      </dgm:prSet>
      <dgm:spPr/>
    </dgm:pt>
    <dgm:pt modelId="{8CDD1E79-288A-9C4A-84EC-1E8C8183E8ED}" type="pres">
      <dgm:prSet presAssocID="{08298115-1624-DE43-B8A3-F3F100FD9BB2}" presName="rootConnector" presStyleLbl="node3" presStyleIdx="4" presStyleCnt="5"/>
      <dgm:spPr/>
    </dgm:pt>
    <dgm:pt modelId="{0CAA2725-878B-6E43-9A95-79B023B4C2BC}" type="pres">
      <dgm:prSet presAssocID="{08298115-1624-DE43-B8A3-F3F100FD9BB2}" presName="hierChild4" presStyleCnt="0"/>
      <dgm:spPr/>
    </dgm:pt>
    <dgm:pt modelId="{45FBCF1A-36CA-6D46-BD83-D2459B399E63}" type="pres">
      <dgm:prSet presAssocID="{08298115-1624-DE43-B8A3-F3F100FD9BB2}" presName="hierChild5" presStyleCnt="0"/>
      <dgm:spPr/>
    </dgm:pt>
    <dgm:pt modelId="{E58E2B5E-044C-6C4A-8DA3-11D91888ED71}" type="pres">
      <dgm:prSet presAssocID="{3E3D500F-85D1-B14D-A246-4233965001AF}" presName="hierChild5" presStyleCnt="0"/>
      <dgm:spPr/>
    </dgm:pt>
    <dgm:pt modelId="{FCBCF4B8-9058-2B40-BD52-F3FC9A7B9FE5}" type="pres">
      <dgm:prSet presAssocID="{F997766F-8776-2244-BF33-06F0D4B062F5}" presName="hierChild3" presStyleCnt="0"/>
      <dgm:spPr/>
    </dgm:pt>
  </dgm:ptLst>
  <dgm:cxnLst>
    <dgm:cxn modelId="{D393E404-BA48-40B6-8AC2-1BF2A1F6DF7F}" type="presOf" srcId="{5C2E69DE-4D0B-45E2-AB3D-1BAA653A1092}" destId="{743A46FA-6B20-4769-8503-8B54A23CBDF4}" srcOrd="0" destOrd="0" presId="urn:microsoft.com/office/officeart/2009/3/layout/HorizontalOrganizationChart"/>
    <dgm:cxn modelId="{F018010E-EE0C-4A0F-BCF6-90B3E21DF91A}" type="presOf" srcId="{87432611-5595-4FF3-902D-154A8D5360BA}" destId="{11386499-A081-49AB-8DF5-59B80DE6C869}" srcOrd="0" destOrd="0" presId="urn:microsoft.com/office/officeart/2009/3/layout/HorizontalOrganizationChart"/>
    <dgm:cxn modelId="{2976F01F-3C59-465E-B7BE-7A2505938166}" type="presOf" srcId="{C695B48E-FDDA-4A29-BBEE-E295101F8233}" destId="{EEDFFA1D-287D-440D-A5BF-1135BDB77E07}" srcOrd="0" destOrd="0" presId="urn:microsoft.com/office/officeart/2009/3/layout/HorizontalOrganizationChart"/>
    <dgm:cxn modelId="{55D38A20-CBDB-4BAC-AD1B-C4BF3AC50376}" type="presOf" srcId="{3E3D500F-85D1-B14D-A246-4233965001AF}" destId="{441B82FD-7419-6345-AE22-7CCFA85AFEBA}" srcOrd="0" destOrd="0" presId="urn:microsoft.com/office/officeart/2009/3/layout/HorizontalOrganizationChart"/>
    <dgm:cxn modelId="{7851D42C-EAA5-4FE6-893F-42457A0C2C27}" type="presOf" srcId="{C126D4FB-FBD9-C146-9E67-88C25D3B55CA}" destId="{91BC5292-70CE-A14E-9980-C1591E55FE1C}" srcOrd="1" destOrd="0" presId="urn:microsoft.com/office/officeart/2009/3/layout/HorizontalOrganizationChart"/>
    <dgm:cxn modelId="{2BE0F02C-08E5-4D80-A7EB-87648DECA9BD}" type="presOf" srcId="{C109BA1C-7A41-FC4F-B4A6-EA6F637B1E60}" destId="{AAF87DBB-8810-5F4F-B2C2-05779030D586}" srcOrd="1" destOrd="0" presId="urn:microsoft.com/office/officeart/2009/3/layout/HorizontalOrganizationChart"/>
    <dgm:cxn modelId="{512B4030-28CA-4766-9B64-B873ED305777}" type="presOf" srcId="{AA541B55-4651-3D46-9D14-994FE0962A4F}" destId="{85B209F6-440D-3245-89D9-4E66F4F50EE9}" srcOrd="0" destOrd="0" presId="urn:microsoft.com/office/officeart/2009/3/layout/HorizontalOrganizationChart"/>
    <dgm:cxn modelId="{771B543B-2C9A-40CF-AB8A-1FBE92D1AD64}" type="presOf" srcId="{F997766F-8776-2244-BF33-06F0D4B062F5}" destId="{DB0A10A1-4C0A-414C-9604-223945DC0546}" srcOrd="1" destOrd="0" presId="urn:microsoft.com/office/officeart/2009/3/layout/HorizontalOrganizationChart"/>
    <dgm:cxn modelId="{581BB53B-C657-A745-879D-0D9CE839115B}" srcId="{A8CC92FF-36E9-1A47-9966-BFCDDB2C479F}" destId="{6BF22164-C1C9-1A4F-B956-3DB46899622E}" srcOrd="0" destOrd="0" parTransId="{D3D2D268-BDCA-3E41-8ABB-D7683D4AD49C}" sibTransId="{FC7ADB4F-3F05-664B-8C1C-AA91562784D6}"/>
    <dgm:cxn modelId="{444B563F-C681-431D-8CF5-3C5C79DF7F34}" type="presOf" srcId="{5C2E69DE-4D0B-45E2-AB3D-1BAA653A1092}" destId="{BC3C9FF9-035D-46FC-89C9-46A8E0BAF7FB}" srcOrd="1" destOrd="0" presId="urn:microsoft.com/office/officeart/2009/3/layout/HorizontalOrganizationChart"/>
    <dgm:cxn modelId="{723EA340-C260-4A74-935F-9D6C89EE6A33}" type="presOf" srcId="{4BE6D2BA-4BA2-A640-B264-5F111F4B4B95}" destId="{AFFBAB39-EAD0-6549-BF6C-210A55AF3911}" srcOrd="0" destOrd="0" presId="urn:microsoft.com/office/officeart/2009/3/layout/HorizontalOrganizationChart"/>
    <dgm:cxn modelId="{2E10425D-3D2D-EC46-B325-5221A4916271}" srcId="{3E3D500F-85D1-B14D-A246-4233965001AF}" destId="{08298115-1624-DE43-B8A3-F3F100FD9BB2}" srcOrd="0" destOrd="0" parTransId="{98067F82-404A-9C46-88C7-408D743E7F07}" sibTransId="{016A7C95-647B-1143-8B9C-55597F1357A3}"/>
    <dgm:cxn modelId="{1663E661-CD04-4FC3-B0B6-6EF6FD45C57E}" type="presOf" srcId="{F997F68C-4690-7746-9108-4AA33A14CF7E}" destId="{83C055F0-8303-1C48-9580-34FAFBC444ED}" srcOrd="0" destOrd="0" presId="urn:microsoft.com/office/officeart/2009/3/layout/HorizontalOrganizationChart"/>
    <dgm:cxn modelId="{7B0BFF61-558E-4EF2-A689-0943BC7F39CF}" type="presOf" srcId="{C126D4FB-FBD9-C146-9E67-88C25D3B55CA}" destId="{98960185-5850-8743-92B8-AB03103610C9}" srcOrd="0" destOrd="0" presId="urn:microsoft.com/office/officeart/2009/3/layout/HorizontalOrganizationChart"/>
    <dgm:cxn modelId="{06101A6C-E9CE-43CB-B58D-554ABDD895E7}" type="presOf" srcId="{F997766F-8776-2244-BF33-06F0D4B062F5}" destId="{98813EC1-4371-0045-8B3F-E905E860D188}" srcOrd="0" destOrd="0" presId="urn:microsoft.com/office/officeart/2009/3/layout/HorizontalOrganizationChart"/>
    <dgm:cxn modelId="{88DC646D-E80C-E643-82A9-82F615735062}" type="presOf" srcId="{3323DD77-50CC-5C4D-9684-249E64974544}" destId="{DDE226CC-C089-124F-9579-86D97AFF7B3C}" srcOrd="0" destOrd="0" presId="urn:microsoft.com/office/officeart/2009/3/layout/HorizontalOrganizationChart"/>
    <dgm:cxn modelId="{B9784C72-008C-472F-B244-242F6EC383BF}" type="presOf" srcId="{868E486D-1F54-4653-B899-5304713044F1}" destId="{32FEFAED-AE97-4A40-B0FB-5F5A1C4798BF}" srcOrd="0" destOrd="0" presId="urn:microsoft.com/office/officeart/2009/3/layout/HorizontalOrganizationChart"/>
    <dgm:cxn modelId="{BA200D56-3DCA-FF46-A22F-94E823C7966A}" srcId="{EE4A74A1-3860-FC46-9147-8D3F8C697CDF}" destId="{95653399-3C52-C745-9B89-CD0D5E992A6E}" srcOrd="0" destOrd="0" parTransId="{F997F68C-4690-7746-9108-4AA33A14CF7E}" sibTransId="{3DC7304E-F0D1-2648-9C03-CE4AD41EB33F}"/>
    <dgm:cxn modelId="{6958D476-C2EE-47D9-AFB2-BFA8F938CC61}" type="presOf" srcId="{D3D2D268-BDCA-3E41-8ABB-D7683D4AD49C}" destId="{62481633-3C29-E04C-8F76-10D4531BF361}" srcOrd="0" destOrd="0" presId="urn:microsoft.com/office/officeart/2009/3/layout/HorizontalOrganizationChart"/>
    <dgm:cxn modelId="{01DAD281-B941-4818-8275-D525E8973F55}" type="presOf" srcId="{868E486D-1F54-4653-B899-5304713044F1}" destId="{AAC79DC9-57E6-431D-A991-B7EE83FF6845}" srcOrd="1" destOrd="0" presId="urn:microsoft.com/office/officeart/2009/3/layout/HorizontalOrganizationChart"/>
    <dgm:cxn modelId="{70477988-B1B1-404D-AB14-73D8C6538E3F}" srcId="{C109BA1C-7A41-FC4F-B4A6-EA6F637B1E60}" destId="{5C2E69DE-4D0B-45E2-AB3D-1BAA653A1092}" srcOrd="0" destOrd="0" parTransId="{87432611-5595-4FF3-902D-154A8D5360BA}" sibTransId="{94275C3C-7FD3-4399-B9B5-FCE43048DB1E}"/>
    <dgm:cxn modelId="{9780D28A-16F5-4A37-AE24-7909DE002732}" type="presOf" srcId="{42F99CF6-6191-7D42-A2AB-12D0EA7C08FA}" destId="{67431F05-4FF0-6A4B-BCBF-381E95593DE9}" srcOrd="0" destOrd="0" presId="urn:microsoft.com/office/officeart/2009/3/layout/HorizontalOrganizationChart"/>
    <dgm:cxn modelId="{658D3D8E-A431-41D6-8187-965BB4BF2D50}" srcId="{C126D4FB-FBD9-C146-9E67-88C25D3B55CA}" destId="{868E486D-1F54-4653-B899-5304713044F1}" srcOrd="0" destOrd="0" parTransId="{C695B48E-FDDA-4A29-BBEE-E295101F8233}" sibTransId="{2CCB217E-9AD7-4C5F-8041-C98B55495A44}"/>
    <dgm:cxn modelId="{54500597-0FF6-4747-853C-3FEE5954931D}" type="presOf" srcId="{E4417C80-B008-DE4B-A3CC-A5FA74683572}" destId="{8EC95577-4975-E245-ACB1-7B3B09D63443}" srcOrd="0" destOrd="0" presId="urn:microsoft.com/office/officeart/2009/3/layout/HorizontalOrganizationChart"/>
    <dgm:cxn modelId="{A6C20EA2-406F-8F4C-8424-B96F1B1876DD}" srcId="{F997766F-8776-2244-BF33-06F0D4B062F5}" destId="{3E3D500F-85D1-B14D-A246-4233965001AF}" srcOrd="4" destOrd="0" parTransId="{AA541B55-4651-3D46-9D14-994FE0962A4F}" sibTransId="{2BF2D6AD-B6F3-0846-83CB-2A87AB1141B5}"/>
    <dgm:cxn modelId="{86FF5EA6-192C-2F46-BB07-DF5AF5CCDA18}" srcId="{3323DD77-50CC-5C4D-9684-249E64974544}" destId="{F997766F-8776-2244-BF33-06F0D4B062F5}" srcOrd="0" destOrd="0" parTransId="{6A1AE20E-C646-1145-AB15-82E5947138C1}" sibTransId="{19A1CFCE-C8B7-5248-8A49-C11F49827072}"/>
    <dgm:cxn modelId="{3BC46EA6-29CA-4601-A64E-3DA26E61EB98}" type="presOf" srcId="{95653399-3C52-C745-9B89-CD0D5E992A6E}" destId="{66C6A04D-6D9E-284E-A26E-705D73A41D4A}" srcOrd="1" destOrd="0" presId="urn:microsoft.com/office/officeart/2009/3/layout/HorizontalOrganizationChart"/>
    <dgm:cxn modelId="{021192A7-1A5C-1949-85ED-130DE4336952}" srcId="{F997766F-8776-2244-BF33-06F0D4B062F5}" destId="{A8CC92FF-36E9-1A47-9966-BFCDDB2C479F}" srcOrd="0" destOrd="0" parTransId="{4BE6D2BA-4BA2-A640-B264-5F111F4B4B95}" sibTransId="{2512C24C-C0EF-0547-A8A9-89379E45ED9E}"/>
    <dgm:cxn modelId="{2D46BDAB-9461-4F2A-8336-C7A50D3F5E57}" type="presOf" srcId="{08298115-1624-DE43-B8A3-F3F100FD9BB2}" destId="{E401FA20-F068-0C4F-A3C9-C2391067BE00}" srcOrd="0" destOrd="0" presId="urn:microsoft.com/office/officeart/2009/3/layout/HorizontalOrganizationChart"/>
    <dgm:cxn modelId="{34F933AD-F9FE-4EA1-9375-8A518F9B9D76}" type="presOf" srcId="{3E3D500F-85D1-B14D-A246-4233965001AF}" destId="{288034E2-3F04-9440-B663-79DD98DE1CE5}" srcOrd="1" destOrd="0" presId="urn:microsoft.com/office/officeart/2009/3/layout/HorizontalOrganizationChart"/>
    <dgm:cxn modelId="{4F28BBB3-AA8F-CC44-B1BD-E78097C61638}" srcId="{F997766F-8776-2244-BF33-06F0D4B062F5}" destId="{EE4A74A1-3860-FC46-9147-8D3F8C697CDF}" srcOrd="3" destOrd="0" parTransId="{E4417C80-B008-DE4B-A3CC-A5FA74683572}" sibTransId="{4A40DDB6-0C65-E04F-A2A6-6BBB75E378B8}"/>
    <dgm:cxn modelId="{DEA65EB6-C032-40C1-8A25-16429C8FA9A5}" type="presOf" srcId="{BF746CF5-CC28-B743-BBBB-4FD8E69F7294}" destId="{B1E0E85B-555E-934A-B5B5-28AC8E88B7D7}" srcOrd="0" destOrd="0" presId="urn:microsoft.com/office/officeart/2009/3/layout/HorizontalOrganizationChart"/>
    <dgm:cxn modelId="{6757E0B7-1B0D-4AB0-A035-C0EDA62DB273}" type="presOf" srcId="{A8CC92FF-36E9-1A47-9966-BFCDDB2C479F}" destId="{9F21A4C6-FA3F-E14F-ADA5-8055FBDA885F}" srcOrd="1" destOrd="0" presId="urn:microsoft.com/office/officeart/2009/3/layout/HorizontalOrganizationChart"/>
    <dgm:cxn modelId="{B28517BC-D924-4FD4-8F35-4745A4F1C013}" type="presOf" srcId="{C109BA1C-7A41-FC4F-B4A6-EA6F637B1E60}" destId="{5699CC0D-6755-B549-A923-A3E6A3C28F36}" srcOrd="0" destOrd="0" presId="urn:microsoft.com/office/officeart/2009/3/layout/HorizontalOrganizationChart"/>
    <dgm:cxn modelId="{37E335D2-7ADC-354B-BF47-CC40A8FDEDF2}" srcId="{F997766F-8776-2244-BF33-06F0D4B062F5}" destId="{C109BA1C-7A41-FC4F-B4A6-EA6F637B1E60}" srcOrd="1" destOrd="0" parTransId="{BF746CF5-CC28-B743-BBBB-4FD8E69F7294}" sibTransId="{1CE2F4B1-BCCE-6C47-86AA-4452379AF0C5}"/>
    <dgm:cxn modelId="{4B02D2D7-69CC-476C-97ED-BADD9B2262A2}" type="presOf" srcId="{EE4A74A1-3860-FC46-9147-8D3F8C697CDF}" destId="{296AF8B8-7BD0-644B-BA9B-2489A4E06C7D}" srcOrd="1" destOrd="0" presId="urn:microsoft.com/office/officeart/2009/3/layout/HorizontalOrganizationChart"/>
    <dgm:cxn modelId="{0C4DCCD8-4609-44A7-B4A6-BE965F31D658}" type="presOf" srcId="{08298115-1624-DE43-B8A3-F3F100FD9BB2}" destId="{8CDD1E79-288A-9C4A-84EC-1E8C8183E8ED}" srcOrd="1" destOrd="0" presId="urn:microsoft.com/office/officeart/2009/3/layout/HorizontalOrganizationChart"/>
    <dgm:cxn modelId="{037FDBE0-C3D0-470F-88F0-F13881F95287}" type="presOf" srcId="{98067F82-404A-9C46-88C7-408D743E7F07}" destId="{883A823B-09A7-F94C-B544-FBFB896A896C}" srcOrd="0" destOrd="0" presId="urn:microsoft.com/office/officeart/2009/3/layout/HorizontalOrganizationChart"/>
    <dgm:cxn modelId="{4EBEBFE2-C57B-437C-BBC7-A4A3B5C139EC}" type="presOf" srcId="{A8CC92FF-36E9-1A47-9966-BFCDDB2C479F}" destId="{A15CA726-F74E-B24E-A385-83AA1DBCAC24}" srcOrd="0" destOrd="0" presId="urn:microsoft.com/office/officeart/2009/3/layout/HorizontalOrganizationChart"/>
    <dgm:cxn modelId="{6AF05FE9-8CEC-1842-BB05-A7B631F2E135}" srcId="{F997766F-8776-2244-BF33-06F0D4B062F5}" destId="{C126D4FB-FBD9-C146-9E67-88C25D3B55CA}" srcOrd="2" destOrd="0" parTransId="{42F99CF6-6191-7D42-A2AB-12D0EA7C08FA}" sibTransId="{C49ADCA3-9019-D148-99E0-29928C1E1BC9}"/>
    <dgm:cxn modelId="{172263EA-5843-4513-BE3B-7A0315584544}" type="presOf" srcId="{EE4A74A1-3860-FC46-9147-8D3F8C697CDF}" destId="{AB919332-CDA5-9147-9FC9-ADC7B5026298}" srcOrd="0" destOrd="0" presId="urn:microsoft.com/office/officeart/2009/3/layout/HorizontalOrganizationChart"/>
    <dgm:cxn modelId="{F0B14DEC-33A9-4B80-98C0-9CF599659596}" type="presOf" srcId="{95653399-3C52-C745-9B89-CD0D5E992A6E}" destId="{975B42C0-A7F8-4040-BB83-2622358ABCB4}" srcOrd="0" destOrd="0" presId="urn:microsoft.com/office/officeart/2009/3/layout/HorizontalOrganizationChart"/>
    <dgm:cxn modelId="{4E56D5F1-F48C-41D4-9F81-F920CFCC3B4D}" type="presOf" srcId="{6BF22164-C1C9-1A4F-B956-3DB46899622E}" destId="{E25A3659-598E-7F4B-ABC5-E6A06175F581}" srcOrd="0" destOrd="0" presId="urn:microsoft.com/office/officeart/2009/3/layout/HorizontalOrganizationChart"/>
    <dgm:cxn modelId="{B04DF4F5-904C-4C10-A066-B8B303E75E0B}" type="presOf" srcId="{6BF22164-C1C9-1A4F-B956-3DB46899622E}" destId="{4667DD22-61C8-2E4F-93A0-720D4194810B}" srcOrd="1" destOrd="0" presId="urn:microsoft.com/office/officeart/2009/3/layout/HorizontalOrganizationChart"/>
    <dgm:cxn modelId="{59127C1D-2E61-4F9A-AC82-144C3C25000A}" type="presParOf" srcId="{DDE226CC-C089-124F-9579-86D97AFF7B3C}" destId="{970AF698-0785-0446-B644-78C589A151C5}" srcOrd="0" destOrd="0" presId="urn:microsoft.com/office/officeart/2009/3/layout/HorizontalOrganizationChart"/>
    <dgm:cxn modelId="{A7AF4AA4-BF60-423A-80DB-B7B6DD46A0E9}" type="presParOf" srcId="{970AF698-0785-0446-B644-78C589A151C5}" destId="{24C55183-5D1E-844D-86E8-6BE03F3A2476}" srcOrd="0" destOrd="0" presId="urn:microsoft.com/office/officeart/2009/3/layout/HorizontalOrganizationChart"/>
    <dgm:cxn modelId="{F96AA8F3-9380-4E1A-BD16-2B356105A50D}" type="presParOf" srcId="{24C55183-5D1E-844D-86E8-6BE03F3A2476}" destId="{98813EC1-4371-0045-8B3F-E905E860D188}" srcOrd="0" destOrd="0" presId="urn:microsoft.com/office/officeart/2009/3/layout/HorizontalOrganizationChart"/>
    <dgm:cxn modelId="{8E390291-7C97-4ED2-9033-39C4CF0CDD91}" type="presParOf" srcId="{24C55183-5D1E-844D-86E8-6BE03F3A2476}" destId="{DB0A10A1-4C0A-414C-9604-223945DC0546}" srcOrd="1" destOrd="0" presId="urn:microsoft.com/office/officeart/2009/3/layout/HorizontalOrganizationChart"/>
    <dgm:cxn modelId="{ECFFF5CA-780B-4AE3-AE2D-D7AF1D64F3B1}" type="presParOf" srcId="{970AF698-0785-0446-B644-78C589A151C5}" destId="{0DF837EE-6D0D-CB4A-B2D9-713F6CB34E78}" srcOrd="1" destOrd="0" presId="urn:microsoft.com/office/officeart/2009/3/layout/HorizontalOrganizationChart"/>
    <dgm:cxn modelId="{DE8B8C4C-47F0-4660-A069-DA060CC1EB71}" type="presParOf" srcId="{0DF837EE-6D0D-CB4A-B2D9-713F6CB34E78}" destId="{AFFBAB39-EAD0-6549-BF6C-210A55AF3911}" srcOrd="0" destOrd="0" presId="urn:microsoft.com/office/officeart/2009/3/layout/HorizontalOrganizationChart"/>
    <dgm:cxn modelId="{4A37A31C-B055-4D3D-979C-58066BDEAEAE}" type="presParOf" srcId="{0DF837EE-6D0D-CB4A-B2D9-713F6CB34E78}" destId="{B45ABE00-D1A8-654E-ACEC-7C7202ABBC9A}" srcOrd="1" destOrd="0" presId="urn:microsoft.com/office/officeart/2009/3/layout/HorizontalOrganizationChart"/>
    <dgm:cxn modelId="{A1D3FE50-D54D-4A0C-89A4-13F165B710FF}" type="presParOf" srcId="{B45ABE00-D1A8-654E-ACEC-7C7202ABBC9A}" destId="{465ABFC7-FDAB-494D-9FF0-637980E68F6F}" srcOrd="0" destOrd="0" presId="urn:microsoft.com/office/officeart/2009/3/layout/HorizontalOrganizationChart"/>
    <dgm:cxn modelId="{B4B331F5-3F1A-4A79-B590-48DF97040D0D}" type="presParOf" srcId="{465ABFC7-FDAB-494D-9FF0-637980E68F6F}" destId="{A15CA726-F74E-B24E-A385-83AA1DBCAC24}" srcOrd="0" destOrd="0" presId="urn:microsoft.com/office/officeart/2009/3/layout/HorizontalOrganizationChart"/>
    <dgm:cxn modelId="{C2EFDFA8-4406-4D9E-858A-D461A5D57A0A}" type="presParOf" srcId="{465ABFC7-FDAB-494D-9FF0-637980E68F6F}" destId="{9F21A4C6-FA3F-E14F-ADA5-8055FBDA885F}" srcOrd="1" destOrd="0" presId="urn:microsoft.com/office/officeart/2009/3/layout/HorizontalOrganizationChart"/>
    <dgm:cxn modelId="{EA9DB9BD-FC84-40F5-B0DE-0189A63E3C26}" type="presParOf" srcId="{B45ABE00-D1A8-654E-ACEC-7C7202ABBC9A}" destId="{07DF0C89-A320-D144-9D0E-3429D3E136B0}" srcOrd="1" destOrd="0" presId="urn:microsoft.com/office/officeart/2009/3/layout/HorizontalOrganizationChart"/>
    <dgm:cxn modelId="{CD858229-07DB-4C6D-825D-D83AECB5B33F}" type="presParOf" srcId="{07DF0C89-A320-D144-9D0E-3429D3E136B0}" destId="{62481633-3C29-E04C-8F76-10D4531BF361}" srcOrd="0" destOrd="0" presId="urn:microsoft.com/office/officeart/2009/3/layout/HorizontalOrganizationChart"/>
    <dgm:cxn modelId="{2CFAE840-ABAD-43B2-9F6E-1F136382B4F7}" type="presParOf" srcId="{07DF0C89-A320-D144-9D0E-3429D3E136B0}" destId="{0C4C867D-31C1-C845-A5F1-087533DF1A00}" srcOrd="1" destOrd="0" presId="urn:microsoft.com/office/officeart/2009/3/layout/HorizontalOrganizationChart"/>
    <dgm:cxn modelId="{261E4C75-C8A9-4190-9BB4-FDC08420E689}" type="presParOf" srcId="{0C4C867D-31C1-C845-A5F1-087533DF1A00}" destId="{4E640850-B5F5-0E49-9517-2A725D8BB18C}" srcOrd="0" destOrd="0" presId="urn:microsoft.com/office/officeart/2009/3/layout/HorizontalOrganizationChart"/>
    <dgm:cxn modelId="{7C37EF90-8146-4966-98BC-D33C8B706321}" type="presParOf" srcId="{4E640850-B5F5-0E49-9517-2A725D8BB18C}" destId="{E25A3659-598E-7F4B-ABC5-E6A06175F581}" srcOrd="0" destOrd="0" presId="urn:microsoft.com/office/officeart/2009/3/layout/HorizontalOrganizationChart"/>
    <dgm:cxn modelId="{9B43E041-DB9A-4877-BD4D-20F937C69E78}" type="presParOf" srcId="{4E640850-B5F5-0E49-9517-2A725D8BB18C}" destId="{4667DD22-61C8-2E4F-93A0-720D4194810B}" srcOrd="1" destOrd="0" presId="urn:microsoft.com/office/officeart/2009/3/layout/HorizontalOrganizationChart"/>
    <dgm:cxn modelId="{2AA75EE6-C47B-4461-802F-70324EDABBE2}" type="presParOf" srcId="{0C4C867D-31C1-C845-A5F1-087533DF1A00}" destId="{98A77BCF-54AC-9649-9EAF-523BFD21B6CB}" srcOrd="1" destOrd="0" presId="urn:microsoft.com/office/officeart/2009/3/layout/HorizontalOrganizationChart"/>
    <dgm:cxn modelId="{10687262-CD88-4B48-97BB-0618D69E26E5}" type="presParOf" srcId="{0C4C867D-31C1-C845-A5F1-087533DF1A00}" destId="{BE1EBDC0-44B6-A547-9FFC-F79039E8DA8B}" srcOrd="2" destOrd="0" presId="urn:microsoft.com/office/officeart/2009/3/layout/HorizontalOrganizationChart"/>
    <dgm:cxn modelId="{A1DEC00A-7B77-4798-8771-85C0E9D5EF31}" type="presParOf" srcId="{B45ABE00-D1A8-654E-ACEC-7C7202ABBC9A}" destId="{3A6FECBF-1F8A-234C-8131-F5D32C2E27E0}" srcOrd="2" destOrd="0" presId="urn:microsoft.com/office/officeart/2009/3/layout/HorizontalOrganizationChart"/>
    <dgm:cxn modelId="{B7F17654-7C3C-4138-8737-28C27AA9DD59}" type="presParOf" srcId="{0DF837EE-6D0D-CB4A-B2D9-713F6CB34E78}" destId="{B1E0E85B-555E-934A-B5B5-28AC8E88B7D7}" srcOrd="2" destOrd="0" presId="urn:microsoft.com/office/officeart/2009/3/layout/HorizontalOrganizationChart"/>
    <dgm:cxn modelId="{A06FF6A4-3E6A-4D37-BF72-AD12F72D8CE1}" type="presParOf" srcId="{0DF837EE-6D0D-CB4A-B2D9-713F6CB34E78}" destId="{D926DD33-E798-AA45-B048-D18649408841}" srcOrd="3" destOrd="0" presId="urn:microsoft.com/office/officeart/2009/3/layout/HorizontalOrganizationChart"/>
    <dgm:cxn modelId="{D28BCB57-13D7-4DFC-AF9D-A7723AC4E2BB}" type="presParOf" srcId="{D926DD33-E798-AA45-B048-D18649408841}" destId="{94A569AB-9910-8947-AB3D-53ACC882FD92}" srcOrd="0" destOrd="0" presId="urn:microsoft.com/office/officeart/2009/3/layout/HorizontalOrganizationChart"/>
    <dgm:cxn modelId="{DFEC7851-2C80-4550-A453-CCA3EBED0196}" type="presParOf" srcId="{94A569AB-9910-8947-AB3D-53ACC882FD92}" destId="{5699CC0D-6755-B549-A923-A3E6A3C28F36}" srcOrd="0" destOrd="0" presId="urn:microsoft.com/office/officeart/2009/3/layout/HorizontalOrganizationChart"/>
    <dgm:cxn modelId="{51D7170D-C7E6-4588-988A-9E50349140BC}" type="presParOf" srcId="{94A569AB-9910-8947-AB3D-53ACC882FD92}" destId="{AAF87DBB-8810-5F4F-B2C2-05779030D586}" srcOrd="1" destOrd="0" presId="urn:microsoft.com/office/officeart/2009/3/layout/HorizontalOrganizationChart"/>
    <dgm:cxn modelId="{6C386D9D-E4B8-479D-9D27-0B90580C4914}" type="presParOf" srcId="{D926DD33-E798-AA45-B048-D18649408841}" destId="{F4EF4420-FF0D-5945-A4DD-EC1175087432}" srcOrd="1" destOrd="0" presId="urn:microsoft.com/office/officeart/2009/3/layout/HorizontalOrganizationChart"/>
    <dgm:cxn modelId="{8D9AE5F3-D8B3-4369-96AB-7D4E074303F0}" type="presParOf" srcId="{F4EF4420-FF0D-5945-A4DD-EC1175087432}" destId="{11386499-A081-49AB-8DF5-59B80DE6C869}" srcOrd="0" destOrd="0" presId="urn:microsoft.com/office/officeart/2009/3/layout/HorizontalOrganizationChart"/>
    <dgm:cxn modelId="{34B9B8F5-75DA-400E-8D09-05D1B4EA0BAB}" type="presParOf" srcId="{F4EF4420-FF0D-5945-A4DD-EC1175087432}" destId="{EC442E65-00B3-4E8C-9CFE-1E92939CEE1F}" srcOrd="1" destOrd="0" presId="urn:microsoft.com/office/officeart/2009/3/layout/HorizontalOrganizationChart"/>
    <dgm:cxn modelId="{11CD3100-4365-406B-B8CC-10D20FC17E95}" type="presParOf" srcId="{EC442E65-00B3-4E8C-9CFE-1E92939CEE1F}" destId="{F8145B0C-C6C2-4A61-A404-7F405EED0A82}" srcOrd="0" destOrd="0" presId="urn:microsoft.com/office/officeart/2009/3/layout/HorizontalOrganizationChart"/>
    <dgm:cxn modelId="{903B146D-4B5A-4B82-87AC-275818C0B432}" type="presParOf" srcId="{F8145B0C-C6C2-4A61-A404-7F405EED0A82}" destId="{743A46FA-6B20-4769-8503-8B54A23CBDF4}" srcOrd="0" destOrd="0" presId="urn:microsoft.com/office/officeart/2009/3/layout/HorizontalOrganizationChart"/>
    <dgm:cxn modelId="{02890573-0AB2-46F6-972F-2C306CEEC5AF}" type="presParOf" srcId="{F8145B0C-C6C2-4A61-A404-7F405EED0A82}" destId="{BC3C9FF9-035D-46FC-89C9-46A8E0BAF7FB}" srcOrd="1" destOrd="0" presId="urn:microsoft.com/office/officeart/2009/3/layout/HorizontalOrganizationChart"/>
    <dgm:cxn modelId="{16D6D1B8-9C5A-4521-945A-2E277044B5AE}" type="presParOf" srcId="{EC442E65-00B3-4E8C-9CFE-1E92939CEE1F}" destId="{99B1C8AE-356C-4E76-8AA1-3F9C67C32C6B}" srcOrd="1" destOrd="0" presId="urn:microsoft.com/office/officeart/2009/3/layout/HorizontalOrganizationChart"/>
    <dgm:cxn modelId="{79489631-8AFD-4FA3-8FED-65890F179B8D}" type="presParOf" srcId="{EC442E65-00B3-4E8C-9CFE-1E92939CEE1F}" destId="{E23F772F-D4E1-4586-B57C-7FA58F58CF2D}" srcOrd="2" destOrd="0" presId="urn:microsoft.com/office/officeart/2009/3/layout/HorizontalOrganizationChart"/>
    <dgm:cxn modelId="{84C79C5E-D8CF-4A05-B8DC-1D8815B33AFE}" type="presParOf" srcId="{D926DD33-E798-AA45-B048-D18649408841}" destId="{4DBF4712-F0D1-F943-BDAB-687FB11E5925}" srcOrd="2" destOrd="0" presId="urn:microsoft.com/office/officeart/2009/3/layout/HorizontalOrganizationChart"/>
    <dgm:cxn modelId="{12DA8CB3-0929-4196-A4A8-0A8BA659BB7C}" type="presParOf" srcId="{0DF837EE-6D0D-CB4A-B2D9-713F6CB34E78}" destId="{67431F05-4FF0-6A4B-BCBF-381E95593DE9}" srcOrd="4" destOrd="0" presId="urn:microsoft.com/office/officeart/2009/3/layout/HorizontalOrganizationChart"/>
    <dgm:cxn modelId="{7C356B62-654F-4F46-87DA-DD629E58871E}" type="presParOf" srcId="{0DF837EE-6D0D-CB4A-B2D9-713F6CB34E78}" destId="{48830D1F-4E81-6B49-8128-DD6EFE040677}" srcOrd="5" destOrd="0" presId="urn:microsoft.com/office/officeart/2009/3/layout/HorizontalOrganizationChart"/>
    <dgm:cxn modelId="{B5521C6D-9B74-4A8C-8A69-D5A201682484}" type="presParOf" srcId="{48830D1F-4E81-6B49-8128-DD6EFE040677}" destId="{597B2D38-A3AA-3044-AAF8-71DB3C4A582A}" srcOrd="0" destOrd="0" presId="urn:microsoft.com/office/officeart/2009/3/layout/HorizontalOrganizationChart"/>
    <dgm:cxn modelId="{E897E227-4415-4DB1-80B2-584DAB160844}" type="presParOf" srcId="{597B2D38-A3AA-3044-AAF8-71DB3C4A582A}" destId="{98960185-5850-8743-92B8-AB03103610C9}" srcOrd="0" destOrd="0" presId="urn:microsoft.com/office/officeart/2009/3/layout/HorizontalOrganizationChart"/>
    <dgm:cxn modelId="{B5A30ED1-1685-4A4D-98BE-1BA118015197}" type="presParOf" srcId="{597B2D38-A3AA-3044-AAF8-71DB3C4A582A}" destId="{91BC5292-70CE-A14E-9980-C1591E55FE1C}" srcOrd="1" destOrd="0" presId="urn:microsoft.com/office/officeart/2009/3/layout/HorizontalOrganizationChart"/>
    <dgm:cxn modelId="{659B6B06-2C91-4F66-A6B3-DB937B13C4EA}" type="presParOf" srcId="{48830D1F-4E81-6B49-8128-DD6EFE040677}" destId="{A42EE478-6052-8E44-9A74-83C916A9D6FD}" srcOrd="1" destOrd="0" presId="urn:microsoft.com/office/officeart/2009/3/layout/HorizontalOrganizationChart"/>
    <dgm:cxn modelId="{34575CBA-7A48-44A2-9C71-391375A80994}" type="presParOf" srcId="{A42EE478-6052-8E44-9A74-83C916A9D6FD}" destId="{EEDFFA1D-287D-440D-A5BF-1135BDB77E07}" srcOrd="0" destOrd="0" presId="urn:microsoft.com/office/officeart/2009/3/layout/HorizontalOrganizationChart"/>
    <dgm:cxn modelId="{796F9FBF-599E-4FED-85FA-81BE08F45E60}" type="presParOf" srcId="{A42EE478-6052-8E44-9A74-83C916A9D6FD}" destId="{CB5C379B-B9A7-4747-9412-FC893BB70C9D}" srcOrd="1" destOrd="0" presId="urn:microsoft.com/office/officeart/2009/3/layout/HorizontalOrganizationChart"/>
    <dgm:cxn modelId="{8F156D7B-EE7D-4B9C-8301-4B7E8E26652E}" type="presParOf" srcId="{CB5C379B-B9A7-4747-9412-FC893BB70C9D}" destId="{8452A2C5-4759-41AD-9C51-BE7106FC2995}" srcOrd="0" destOrd="0" presId="urn:microsoft.com/office/officeart/2009/3/layout/HorizontalOrganizationChart"/>
    <dgm:cxn modelId="{627592DD-9D56-43A1-B614-D8BDDD78E6BF}" type="presParOf" srcId="{8452A2C5-4759-41AD-9C51-BE7106FC2995}" destId="{32FEFAED-AE97-4A40-B0FB-5F5A1C4798BF}" srcOrd="0" destOrd="0" presId="urn:microsoft.com/office/officeart/2009/3/layout/HorizontalOrganizationChart"/>
    <dgm:cxn modelId="{0C386A5A-520D-44E3-9265-9FA407ACE97D}" type="presParOf" srcId="{8452A2C5-4759-41AD-9C51-BE7106FC2995}" destId="{AAC79DC9-57E6-431D-A991-B7EE83FF6845}" srcOrd="1" destOrd="0" presId="urn:microsoft.com/office/officeart/2009/3/layout/HorizontalOrganizationChart"/>
    <dgm:cxn modelId="{7F055F68-9E68-48E2-8687-DBD20620AF57}" type="presParOf" srcId="{CB5C379B-B9A7-4747-9412-FC893BB70C9D}" destId="{AD1F4946-A6D9-4B7D-A264-DCB2FB96CAE0}" srcOrd="1" destOrd="0" presId="urn:microsoft.com/office/officeart/2009/3/layout/HorizontalOrganizationChart"/>
    <dgm:cxn modelId="{FA0D32A5-365E-4187-9291-4392570AD8E2}" type="presParOf" srcId="{CB5C379B-B9A7-4747-9412-FC893BB70C9D}" destId="{20EBA3D6-A488-4DD7-8F15-6B069960F38D}" srcOrd="2" destOrd="0" presId="urn:microsoft.com/office/officeart/2009/3/layout/HorizontalOrganizationChart"/>
    <dgm:cxn modelId="{C857B22C-8EA1-487D-A700-1C3E50E231E3}" type="presParOf" srcId="{48830D1F-4E81-6B49-8128-DD6EFE040677}" destId="{BAAA7C53-DB65-8C44-A335-B00584219CD5}" srcOrd="2" destOrd="0" presId="urn:microsoft.com/office/officeart/2009/3/layout/HorizontalOrganizationChart"/>
    <dgm:cxn modelId="{1BDB1BC8-A21D-481A-9DF6-7C351E8EC4BD}" type="presParOf" srcId="{0DF837EE-6D0D-CB4A-B2D9-713F6CB34E78}" destId="{8EC95577-4975-E245-ACB1-7B3B09D63443}" srcOrd="6" destOrd="0" presId="urn:microsoft.com/office/officeart/2009/3/layout/HorizontalOrganizationChart"/>
    <dgm:cxn modelId="{E8174A93-ED6F-41E8-AA9A-C6BE166F4B61}" type="presParOf" srcId="{0DF837EE-6D0D-CB4A-B2D9-713F6CB34E78}" destId="{FA7A3485-EBB5-634E-A827-DDB942C9BA3A}" srcOrd="7" destOrd="0" presId="urn:microsoft.com/office/officeart/2009/3/layout/HorizontalOrganizationChart"/>
    <dgm:cxn modelId="{981EC926-8853-4B83-9C33-2E41B55E8835}" type="presParOf" srcId="{FA7A3485-EBB5-634E-A827-DDB942C9BA3A}" destId="{A721B548-84DF-A54B-BF43-0DDABDB50528}" srcOrd="0" destOrd="0" presId="urn:microsoft.com/office/officeart/2009/3/layout/HorizontalOrganizationChart"/>
    <dgm:cxn modelId="{4AA5E35A-7C05-44E4-9C8D-F653FA810407}" type="presParOf" srcId="{A721B548-84DF-A54B-BF43-0DDABDB50528}" destId="{AB919332-CDA5-9147-9FC9-ADC7B5026298}" srcOrd="0" destOrd="0" presId="urn:microsoft.com/office/officeart/2009/3/layout/HorizontalOrganizationChart"/>
    <dgm:cxn modelId="{2BDF38EE-21EE-417E-B210-EF1383ADF341}" type="presParOf" srcId="{A721B548-84DF-A54B-BF43-0DDABDB50528}" destId="{296AF8B8-7BD0-644B-BA9B-2489A4E06C7D}" srcOrd="1" destOrd="0" presId="urn:microsoft.com/office/officeart/2009/3/layout/HorizontalOrganizationChart"/>
    <dgm:cxn modelId="{B99539B2-AB97-4844-BD58-721499B72E1B}" type="presParOf" srcId="{FA7A3485-EBB5-634E-A827-DDB942C9BA3A}" destId="{983E6AEC-6761-984C-AF8C-DA5EE926941B}" srcOrd="1" destOrd="0" presId="urn:microsoft.com/office/officeart/2009/3/layout/HorizontalOrganizationChart"/>
    <dgm:cxn modelId="{035027B0-C970-4A2F-9354-3523CB274732}" type="presParOf" srcId="{983E6AEC-6761-984C-AF8C-DA5EE926941B}" destId="{83C055F0-8303-1C48-9580-34FAFBC444ED}" srcOrd="0" destOrd="0" presId="urn:microsoft.com/office/officeart/2009/3/layout/HorizontalOrganizationChart"/>
    <dgm:cxn modelId="{0E89F73F-44DE-403B-AB49-83AF6BC79D12}" type="presParOf" srcId="{983E6AEC-6761-984C-AF8C-DA5EE926941B}" destId="{B45A7A44-18DB-9147-B48B-98E0894AC877}" srcOrd="1" destOrd="0" presId="urn:microsoft.com/office/officeart/2009/3/layout/HorizontalOrganizationChart"/>
    <dgm:cxn modelId="{6FAAF701-3C3A-450F-937A-2E426AE3FFCE}" type="presParOf" srcId="{B45A7A44-18DB-9147-B48B-98E0894AC877}" destId="{AA26F76F-0E34-8946-9CD1-57643C726B9C}" srcOrd="0" destOrd="0" presId="urn:microsoft.com/office/officeart/2009/3/layout/HorizontalOrganizationChart"/>
    <dgm:cxn modelId="{E85ADDF0-525F-454E-AAA0-E1DDA45413AE}" type="presParOf" srcId="{AA26F76F-0E34-8946-9CD1-57643C726B9C}" destId="{975B42C0-A7F8-4040-BB83-2622358ABCB4}" srcOrd="0" destOrd="0" presId="urn:microsoft.com/office/officeart/2009/3/layout/HorizontalOrganizationChart"/>
    <dgm:cxn modelId="{345B6DF7-791B-4C1A-80FD-CF458ACDAADA}" type="presParOf" srcId="{AA26F76F-0E34-8946-9CD1-57643C726B9C}" destId="{66C6A04D-6D9E-284E-A26E-705D73A41D4A}" srcOrd="1" destOrd="0" presId="urn:microsoft.com/office/officeart/2009/3/layout/HorizontalOrganizationChart"/>
    <dgm:cxn modelId="{F8B23992-1938-4EC2-8E6A-FF152B2932E6}" type="presParOf" srcId="{B45A7A44-18DB-9147-B48B-98E0894AC877}" destId="{DBE479CF-0EF3-1E4C-ADD4-F29132BF8DA8}" srcOrd="1" destOrd="0" presId="urn:microsoft.com/office/officeart/2009/3/layout/HorizontalOrganizationChart"/>
    <dgm:cxn modelId="{B3C8BF06-2E1B-4DC8-BE17-66ACBAC7B383}" type="presParOf" srcId="{B45A7A44-18DB-9147-B48B-98E0894AC877}" destId="{52719C1F-CA0B-4047-A087-013D43AE9EB5}" srcOrd="2" destOrd="0" presId="urn:microsoft.com/office/officeart/2009/3/layout/HorizontalOrganizationChart"/>
    <dgm:cxn modelId="{BC608F0B-F025-472B-9B17-4913400D99FD}" type="presParOf" srcId="{FA7A3485-EBB5-634E-A827-DDB942C9BA3A}" destId="{3C2208D5-A9EC-214B-9A05-50AC8647056A}" srcOrd="2" destOrd="0" presId="urn:microsoft.com/office/officeart/2009/3/layout/HorizontalOrganizationChart"/>
    <dgm:cxn modelId="{54F21EB9-8A8B-420A-951A-E56FF1804C75}" type="presParOf" srcId="{0DF837EE-6D0D-CB4A-B2D9-713F6CB34E78}" destId="{85B209F6-440D-3245-89D9-4E66F4F50EE9}" srcOrd="8" destOrd="0" presId="urn:microsoft.com/office/officeart/2009/3/layout/HorizontalOrganizationChart"/>
    <dgm:cxn modelId="{78B5F5A6-033D-44D7-9589-59D85DF5EA1C}" type="presParOf" srcId="{0DF837EE-6D0D-CB4A-B2D9-713F6CB34E78}" destId="{36E5287E-BB9D-6D47-9208-912BBB7CDC2A}" srcOrd="9" destOrd="0" presId="urn:microsoft.com/office/officeart/2009/3/layout/HorizontalOrganizationChart"/>
    <dgm:cxn modelId="{B7AC6D58-D0BE-4DF1-8B38-4290E850DCD7}" type="presParOf" srcId="{36E5287E-BB9D-6D47-9208-912BBB7CDC2A}" destId="{EE64ACD3-100F-4E4C-AD3E-B0FD9FE94A3A}" srcOrd="0" destOrd="0" presId="urn:microsoft.com/office/officeart/2009/3/layout/HorizontalOrganizationChart"/>
    <dgm:cxn modelId="{64FC5F0A-6E47-4A00-B2D0-0A88701E6C92}" type="presParOf" srcId="{EE64ACD3-100F-4E4C-AD3E-B0FD9FE94A3A}" destId="{441B82FD-7419-6345-AE22-7CCFA85AFEBA}" srcOrd="0" destOrd="0" presId="urn:microsoft.com/office/officeart/2009/3/layout/HorizontalOrganizationChart"/>
    <dgm:cxn modelId="{2C37025E-96C8-4531-BA38-458B49105795}" type="presParOf" srcId="{EE64ACD3-100F-4E4C-AD3E-B0FD9FE94A3A}" destId="{288034E2-3F04-9440-B663-79DD98DE1CE5}" srcOrd="1" destOrd="0" presId="urn:microsoft.com/office/officeart/2009/3/layout/HorizontalOrganizationChart"/>
    <dgm:cxn modelId="{3B251359-6405-4A37-B4CA-F9424DC6CA9E}" type="presParOf" srcId="{36E5287E-BB9D-6D47-9208-912BBB7CDC2A}" destId="{A95DC199-8D95-0343-A362-C5F04FA5F68E}" srcOrd="1" destOrd="0" presId="urn:microsoft.com/office/officeart/2009/3/layout/HorizontalOrganizationChart"/>
    <dgm:cxn modelId="{1AC129AA-7C3C-44DE-8911-43A3F3152B48}" type="presParOf" srcId="{A95DC199-8D95-0343-A362-C5F04FA5F68E}" destId="{883A823B-09A7-F94C-B544-FBFB896A896C}" srcOrd="0" destOrd="0" presId="urn:microsoft.com/office/officeart/2009/3/layout/HorizontalOrganizationChart"/>
    <dgm:cxn modelId="{52E6BC5A-E2C5-4993-9840-FE425875CEBD}" type="presParOf" srcId="{A95DC199-8D95-0343-A362-C5F04FA5F68E}" destId="{087C336B-F620-4747-91CD-0CADA892A36C}" srcOrd="1" destOrd="0" presId="urn:microsoft.com/office/officeart/2009/3/layout/HorizontalOrganizationChart"/>
    <dgm:cxn modelId="{EC444FAA-DBB4-401E-9C64-E410F69B3243}" type="presParOf" srcId="{087C336B-F620-4747-91CD-0CADA892A36C}" destId="{088BF262-93BC-034B-87AA-F6DFEA795824}" srcOrd="0" destOrd="0" presId="urn:microsoft.com/office/officeart/2009/3/layout/HorizontalOrganizationChart"/>
    <dgm:cxn modelId="{EA0BA424-B75D-4858-8581-3BA9BCE27EFE}" type="presParOf" srcId="{088BF262-93BC-034B-87AA-F6DFEA795824}" destId="{E401FA20-F068-0C4F-A3C9-C2391067BE00}" srcOrd="0" destOrd="0" presId="urn:microsoft.com/office/officeart/2009/3/layout/HorizontalOrganizationChart"/>
    <dgm:cxn modelId="{2650F698-0210-4158-AF47-310E94DAD688}" type="presParOf" srcId="{088BF262-93BC-034B-87AA-F6DFEA795824}" destId="{8CDD1E79-288A-9C4A-84EC-1E8C8183E8ED}" srcOrd="1" destOrd="0" presId="urn:microsoft.com/office/officeart/2009/3/layout/HorizontalOrganizationChart"/>
    <dgm:cxn modelId="{17DEA2A8-31F1-49AA-8656-32FDE96FA028}" type="presParOf" srcId="{087C336B-F620-4747-91CD-0CADA892A36C}" destId="{0CAA2725-878B-6E43-9A95-79B023B4C2BC}" srcOrd="1" destOrd="0" presId="urn:microsoft.com/office/officeart/2009/3/layout/HorizontalOrganizationChart"/>
    <dgm:cxn modelId="{4A39F714-4B00-47A0-814E-B615F2719A13}" type="presParOf" srcId="{087C336B-F620-4747-91CD-0CADA892A36C}" destId="{45FBCF1A-36CA-6D46-BD83-D2459B399E63}" srcOrd="2" destOrd="0" presId="urn:microsoft.com/office/officeart/2009/3/layout/HorizontalOrganizationChart"/>
    <dgm:cxn modelId="{19B82540-01D0-43CB-BED1-0F86D0813D9F}" type="presParOf" srcId="{36E5287E-BB9D-6D47-9208-912BBB7CDC2A}" destId="{E58E2B5E-044C-6C4A-8DA3-11D91888ED71}" srcOrd="2" destOrd="0" presId="urn:microsoft.com/office/officeart/2009/3/layout/HorizontalOrganizationChart"/>
    <dgm:cxn modelId="{FB9DF03C-AB2B-4E74-B303-6E509A50D91B}" type="presParOf" srcId="{970AF698-0785-0446-B644-78C589A151C5}" destId="{FCBCF4B8-9058-2B40-BD52-F3FC9A7B9FE5}"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CC15D-9848-864B-8CC5-908BA9E47ACC}">
      <dsp:nvSpPr>
        <dsp:cNvPr id="0" name=""/>
        <dsp:cNvSpPr/>
      </dsp:nvSpPr>
      <dsp:spPr>
        <a:xfrm rot="5400000">
          <a:off x="3654413" y="-1393720"/>
          <a:ext cx="830996" cy="3830504"/>
        </a:xfrm>
        <a:prstGeom prst="round2SameRect">
          <a:avLst/>
        </a:prstGeom>
        <a:solidFill>
          <a:srgbClr val="0DA882">
            <a:alpha val="34902"/>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a:t>Excellent processing power</a:t>
          </a:r>
          <a:endParaRPr lang="en-US" sz="1100" kern="1200"/>
        </a:p>
        <a:p>
          <a:pPr marL="57150" lvl="1" indent="-57150" algn="l" defTabSz="488950">
            <a:lnSpc>
              <a:spcPct val="90000"/>
            </a:lnSpc>
            <a:spcBef>
              <a:spcPct val="0"/>
            </a:spcBef>
            <a:spcAft>
              <a:spcPct val="15000"/>
            </a:spcAft>
            <a:buChar char="•"/>
          </a:pPr>
          <a:r>
            <a:rPr lang="en-US" sz="1100" b="0" i="0" u="none" kern="1200"/>
            <a:t>Solves complex scientific and math problems</a:t>
          </a:r>
          <a:endParaRPr lang="en-US" sz="1100" kern="1200"/>
        </a:p>
        <a:p>
          <a:pPr marL="57150" lvl="1" indent="-57150" algn="l" defTabSz="488950">
            <a:lnSpc>
              <a:spcPct val="90000"/>
            </a:lnSpc>
            <a:spcBef>
              <a:spcPct val="0"/>
            </a:spcBef>
            <a:spcAft>
              <a:spcPct val="15000"/>
            </a:spcAft>
            <a:buChar char="•"/>
          </a:pPr>
          <a:r>
            <a:rPr lang="en-US" sz="1100" b="0" i="0" u="none" kern="1200"/>
            <a:t>More accurate and less prone to hallucinations</a:t>
          </a:r>
          <a:endParaRPr lang="en-US" sz="1100" kern="1200"/>
        </a:p>
        <a:p>
          <a:pPr marL="57150" lvl="1" indent="-57150" algn="l" defTabSz="488950">
            <a:lnSpc>
              <a:spcPct val="90000"/>
            </a:lnSpc>
            <a:spcBef>
              <a:spcPct val="0"/>
            </a:spcBef>
            <a:spcAft>
              <a:spcPct val="15000"/>
            </a:spcAft>
            <a:buChar char="•"/>
          </a:pPr>
          <a:r>
            <a:rPr lang="en-US" sz="1100" b="0" i="0" u="none" kern="1200"/>
            <a:t>128,000 tokens and an output limit of 4,096 tokens.</a:t>
          </a:r>
          <a:endParaRPr lang="en-US" sz="1100" kern="1200"/>
        </a:p>
      </dsp:txBody>
      <dsp:txXfrm rot="-5400000">
        <a:off x="2154659" y="146600"/>
        <a:ext cx="3789938" cy="749864"/>
      </dsp:txXfrm>
    </dsp:sp>
    <dsp:sp modelId="{305E8661-967B-BB42-9C8C-EF35D19926BE}">
      <dsp:nvSpPr>
        <dsp:cNvPr id="0" name=""/>
        <dsp:cNvSpPr/>
      </dsp:nvSpPr>
      <dsp:spPr>
        <a:xfrm>
          <a:off x="0" y="2159"/>
          <a:ext cx="2154659" cy="1038745"/>
        </a:xfrm>
        <a:prstGeom prst="roundRect">
          <a:avLst/>
        </a:prstGeom>
        <a:solidFill>
          <a:srgbClr val="0DA88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GPT-4-Turbo</a:t>
          </a:r>
        </a:p>
      </dsp:txBody>
      <dsp:txXfrm>
        <a:off x="50707" y="52866"/>
        <a:ext cx="2053245" cy="937331"/>
      </dsp:txXfrm>
    </dsp:sp>
    <dsp:sp modelId="{6991634E-1199-DD48-9644-2AA897F14EFB}">
      <dsp:nvSpPr>
        <dsp:cNvPr id="0" name=""/>
        <dsp:cNvSpPr/>
      </dsp:nvSpPr>
      <dsp:spPr>
        <a:xfrm rot="5400000">
          <a:off x="3654413" y="-303037"/>
          <a:ext cx="830996" cy="3830504"/>
        </a:xfrm>
        <a:prstGeom prst="round2SameRect">
          <a:avLst/>
        </a:prstGeom>
        <a:solidFill>
          <a:srgbClr val="0DA882">
            <a:alpha val="34902"/>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A</a:t>
          </a:r>
          <a:r>
            <a:rPr lang="en-US" sz="1100" b="0" i="0" u="none" kern="1200"/>
            <a:t>bility to complete complex, multistep tasks</a:t>
          </a:r>
          <a:endParaRPr lang="en-US" sz="1100" kern="1200"/>
        </a:p>
        <a:p>
          <a:pPr marL="57150" lvl="1" indent="-57150" algn="l" defTabSz="488950">
            <a:lnSpc>
              <a:spcPct val="90000"/>
            </a:lnSpc>
            <a:spcBef>
              <a:spcPct val="0"/>
            </a:spcBef>
            <a:spcAft>
              <a:spcPct val="15000"/>
            </a:spcAft>
            <a:buChar char="•"/>
          </a:pPr>
          <a:r>
            <a:rPr lang="en-US" sz="1100" b="0" i="0" u="none" kern="1200"/>
            <a:t>Improved data extraction, classification, verbal reasoning</a:t>
          </a:r>
          <a:endParaRPr lang="en-US" sz="1100" kern="1200"/>
        </a:p>
        <a:p>
          <a:pPr marL="57150" lvl="1" indent="-57150" algn="l" defTabSz="488950">
            <a:lnSpc>
              <a:spcPct val="90000"/>
            </a:lnSpc>
            <a:spcBef>
              <a:spcPct val="0"/>
            </a:spcBef>
            <a:spcAft>
              <a:spcPct val="15000"/>
            </a:spcAft>
            <a:buChar char="•"/>
          </a:pPr>
          <a:r>
            <a:rPr lang="en-US" sz="1100" b="0" i="0" u="none" kern="1200"/>
            <a:t>128,000 tokens and an output limit of 16384 tokens.</a:t>
          </a:r>
          <a:endParaRPr lang="en-US" sz="1100" kern="1200"/>
        </a:p>
      </dsp:txBody>
      <dsp:txXfrm rot="-5400000">
        <a:off x="2154659" y="1237283"/>
        <a:ext cx="3789938" cy="749864"/>
      </dsp:txXfrm>
    </dsp:sp>
    <dsp:sp modelId="{E35CCD19-767D-A24A-B7F8-60742AD2325E}">
      <dsp:nvSpPr>
        <dsp:cNvPr id="0" name=""/>
        <dsp:cNvSpPr/>
      </dsp:nvSpPr>
      <dsp:spPr>
        <a:xfrm>
          <a:off x="0" y="1092842"/>
          <a:ext cx="2154659" cy="1038745"/>
        </a:xfrm>
        <a:prstGeom prst="roundRect">
          <a:avLst/>
        </a:prstGeom>
        <a:solidFill>
          <a:srgbClr val="0DA88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GPT-4o</a:t>
          </a:r>
        </a:p>
      </dsp:txBody>
      <dsp:txXfrm>
        <a:off x="50707" y="1143549"/>
        <a:ext cx="2053245" cy="937331"/>
      </dsp:txXfrm>
    </dsp:sp>
    <dsp:sp modelId="{AE1FC1E4-0402-6848-A4FB-42CEC02DB2B0}">
      <dsp:nvSpPr>
        <dsp:cNvPr id="0" name=""/>
        <dsp:cNvSpPr/>
      </dsp:nvSpPr>
      <dsp:spPr>
        <a:xfrm rot="5400000">
          <a:off x="3654413" y="787644"/>
          <a:ext cx="830996" cy="3830504"/>
        </a:xfrm>
        <a:prstGeom prst="round2SameRect">
          <a:avLst/>
        </a:prstGeom>
        <a:solidFill>
          <a:srgbClr val="0DA882">
            <a:alpha val="34902"/>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a:t>Cheaper ($0.15/million vs. $2.50)</a:t>
          </a:r>
          <a:endParaRPr lang="en-US" sz="1100" kern="1200"/>
        </a:p>
        <a:p>
          <a:pPr marL="57150" lvl="1" indent="-57150" algn="l" defTabSz="488950">
            <a:lnSpc>
              <a:spcPct val="90000"/>
            </a:lnSpc>
            <a:spcBef>
              <a:spcPct val="0"/>
            </a:spcBef>
            <a:spcAft>
              <a:spcPct val="15000"/>
            </a:spcAft>
            <a:buChar char="•"/>
          </a:pPr>
          <a:r>
            <a:rPr lang="en-US" sz="1100" b="0" i="0" u="none" kern="1200"/>
            <a:t>Less accurate.</a:t>
          </a:r>
          <a:endParaRPr lang="en-US" sz="1100" kern="1200"/>
        </a:p>
      </dsp:txBody>
      <dsp:txXfrm rot="-5400000">
        <a:off x="2154659" y="2327964"/>
        <a:ext cx="3789938" cy="749864"/>
      </dsp:txXfrm>
    </dsp:sp>
    <dsp:sp modelId="{E1A5A2E4-243E-0F45-BBC0-C4CC3B8BC81E}">
      <dsp:nvSpPr>
        <dsp:cNvPr id="0" name=""/>
        <dsp:cNvSpPr/>
      </dsp:nvSpPr>
      <dsp:spPr>
        <a:xfrm>
          <a:off x="0" y="2183524"/>
          <a:ext cx="2154659" cy="1038745"/>
        </a:xfrm>
        <a:prstGeom prst="roundRect">
          <a:avLst/>
        </a:prstGeom>
        <a:solidFill>
          <a:srgbClr val="0DA88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u="none" kern="1200"/>
            <a:t>GPT-4o mini</a:t>
          </a:r>
          <a:endParaRPr lang="en-US" sz="2400" kern="1200"/>
        </a:p>
      </dsp:txBody>
      <dsp:txXfrm>
        <a:off x="50707" y="2234231"/>
        <a:ext cx="2053245" cy="937331"/>
      </dsp:txXfrm>
    </dsp:sp>
    <dsp:sp modelId="{78A3B196-2485-4B4F-B70F-6D0C67E0B5D0}">
      <dsp:nvSpPr>
        <dsp:cNvPr id="0" name=""/>
        <dsp:cNvSpPr/>
      </dsp:nvSpPr>
      <dsp:spPr>
        <a:xfrm rot="5400000">
          <a:off x="3654413" y="1878327"/>
          <a:ext cx="830996" cy="3830504"/>
        </a:xfrm>
        <a:prstGeom prst="round2SameRect">
          <a:avLst/>
        </a:prstGeom>
        <a:solidFill>
          <a:srgbClr val="0DA882">
            <a:alpha val="34902"/>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a:t>Latest advancement</a:t>
          </a:r>
          <a:endParaRPr lang="en-US" sz="1100" kern="1200"/>
        </a:p>
        <a:p>
          <a:pPr marL="57150" lvl="1" indent="-57150" algn="l" defTabSz="488950">
            <a:lnSpc>
              <a:spcPct val="90000"/>
            </a:lnSpc>
            <a:spcBef>
              <a:spcPct val="0"/>
            </a:spcBef>
            <a:spcAft>
              <a:spcPct val="15000"/>
            </a:spcAft>
            <a:buChar char="•"/>
          </a:pPr>
          <a:r>
            <a:rPr lang="en-US" sz="1100" b="0" i="0" u="none" kern="1200"/>
            <a:t>Last “non-chain of thought”</a:t>
          </a:r>
          <a:endParaRPr lang="en-US" sz="1100" kern="1200"/>
        </a:p>
        <a:p>
          <a:pPr marL="57150" lvl="1" indent="-57150" algn="l" defTabSz="488950">
            <a:lnSpc>
              <a:spcPct val="90000"/>
            </a:lnSpc>
            <a:spcBef>
              <a:spcPct val="0"/>
            </a:spcBef>
            <a:spcAft>
              <a:spcPct val="15000"/>
            </a:spcAft>
            <a:buChar char="•"/>
          </a:pPr>
          <a:r>
            <a:rPr lang="en-US" sz="1100" b="0" i="0" u="none" kern="1200"/>
            <a:t>Enhanced processing capabilities while maintaining faster response times than the o-series.</a:t>
          </a:r>
          <a:endParaRPr lang="en-US" sz="1100" kern="1200"/>
        </a:p>
      </dsp:txBody>
      <dsp:txXfrm rot="-5400000">
        <a:off x="2154659" y="3418647"/>
        <a:ext cx="3789938" cy="749864"/>
      </dsp:txXfrm>
    </dsp:sp>
    <dsp:sp modelId="{0E67634A-99CF-1645-B3CF-B7BE2F2F9968}">
      <dsp:nvSpPr>
        <dsp:cNvPr id="0" name=""/>
        <dsp:cNvSpPr/>
      </dsp:nvSpPr>
      <dsp:spPr>
        <a:xfrm>
          <a:off x="0" y="3274207"/>
          <a:ext cx="2154659" cy="1038745"/>
        </a:xfrm>
        <a:prstGeom prst="roundRect">
          <a:avLst/>
        </a:prstGeom>
        <a:solidFill>
          <a:srgbClr val="0DA88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 </a:t>
          </a:r>
          <a:r>
            <a:rPr lang="en-US" sz="2400" b="1" i="0" u="none" kern="1200"/>
            <a:t>GPT 4.5</a:t>
          </a:r>
          <a:endParaRPr lang="en-US" sz="2400" b="1" kern="1200"/>
        </a:p>
      </dsp:txBody>
      <dsp:txXfrm>
        <a:off x="50707" y="3324914"/>
        <a:ext cx="2053245" cy="9373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CC15D-9848-864B-8CC5-908BA9E47ACC}">
      <dsp:nvSpPr>
        <dsp:cNvPr id="0" name=""/>
        <dsp:cNvSpPr/>
      </dsp:nvSpPr>
      <dsp:spPr>
        <a:xfrm rot="5400000">
          <a:off x="3654413" y="-1393720"/>
          <a:ext cx="830996" cy="3830504"/>
        </a:xfrm>
        <a:prstGeom prst="round2SameRect">
          <a:avLst/>
        </a:prstGeom>
        <a:solidFill>
          <a:srgbClr val="4993E5">
            <a:alpha val="21961"/>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a:t>Upgrade to Gemma 2</a:t>
          </a:r>
          <a:endParaRPr lang="en-US" sz="1100" kern="1200"/>
        </a:p>
        <a:p>
          <a:pPr marL="57150" lvl="1" indent="-57150" algn="l" defTabSz="488950">
            <a:lnSpc>
              <a:spcPct val="90000"/>
            </a:lnSpc>
            <a:spcBef>
              <a:spcPct val="0"/>
            </a:spcBef>
            <a:spcAft>
              <a:spcPct val="15000"/>
            </a:spcAft>
            <a:buChar char="•"/>
          </a:pPr>
          <a:r>
            <a:rPr lang="en-US" sz="1100" b="0" i="0" u="none" kern="1200"/>
            <a:t>Multilingual capability (supports 140 languages)</a:t>
          </a:r>
          <a:endParaRPr lang="en-US" sz="1100" kern="1200"/>
        </a:p>
        <a:p>
          <a:pPr marL="57150" lvl="1" indent="-57150" algn="l" defTabSz="488950">
            <a:lnSpc>
              <a:spcPct val="90000"/>
            </a:lnSpc>
            <a:spcBef>
              <a:spcPct val="0"/>
            </a:spcBef>
            <a:spcAft>
              <a:spcPct val="15000"/>
            </a:spcAft>
            <a:buChar char="•"/>
          </a:pPr>
          <a:r>
            <a:rPr lang="en-US" sz="1100" b="0" i="0" u="none" kern="1200"/>
            <a:t>Longer context length (128k tokens)</a:t>
          </a:r>
          <a:endParaRPr lang="en-US" sz="1100" kern="1200"/>
        </a:p>
        <a:p>
          <a:pPr marL="57150" lvl="1" indent="-57150" algn="l" defTabSz="488950">
            <a:lnSpc>
              <a:spcPct val="90000"/>
            </a:lnSpc>
            <a:spcBef>
              <a:spcPct val="0"/>
            </a:spcBef>
            <a:spcAft>
              <a:spcPct val="15000"/>
            </a:spcAft>
            <a:buChar char="•"/>
          </a:pPr>
          <a:r>
            <a:rPr lang="en-US" sz="1100" b="0" i="0" u="none" kern="1200"/>
            <a:t>Multimodality + function calling.</a:t>
          </a:r>
          <a:r>
            <a:rPr lang="en-US" sz="1100" b="0" i="0" kern="1200"/>
            <a:t>​</a:t>
          </a:r>
          <a:endParaRPr lang="en-US" sz="1100" kern="1200"/>
        </a:p>
      </dsp:txBody>
      <dsp:txXfrm rot="-5400000">
        <a:off x="2154659" y="146600"/>
        <a:ext cx="3789938" cy="749864"/>
      </dsp:txXfrm>
    </dsp:sp>
    <dsp:sp modelId="{305E8661-967B-BB42-9C8C-EF35D19926BE}">
      <dsp:nvSpPr>
        <dsp:cNvPr id="0" name=""/>
        <dsp:cNvSpPr/>
      </dsp:nvSpPr>
      <dsp:spPr>
        <a:xfrm>
          <a:off x="0" y="2159"/>
          <a:ext cx="2154659" cy="1038745"/>
        </a:xfrm>
        <a:prstGeom prst="roundRect">
          <a:avLst/>
        </a:prstGeom>
        <a:solidFill>
          <a:srgbClr val="4993E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u="none" kern="1200"/>
            <a:t>Gemma 3 </a:t>
          </a:r>
        </a:p>
        <a:p>
          <a:pPr marL="0" lvl="0" indent="0" algn="ctr" defTabSz="1066800">
            <a:lnSpc>
              <a:spcPct val="90000"/>
            </a:lnSpc>
            <a:spcBef>
              <a:spcPct val="0"/>
            </a:spcBef>
            <a:spcAft>
              <a:spcPct val="35000"/>
            </a:spcAft>
            <a:buNone/>
          </a:pPr>
          <a:r>
            <a:rPr lang="en-US" sz="1800" b="1" i="0" u="none" kern="1200"/>
            <a:t>(1B, 4B, 12B, 27B)</a:t>
          </a:r>
          <a:endParaRPr lang="en-US" sz="2400" b="1" kern="1200"/>
        </a:p>
      </dsp:txBody>
      <dsp:txXfrm>
        <a:off x="50707" y="52866"/>
        <a:ext cx="2053245" cy="937331"/>
      </dsp:txXfrm>
    </dsp:sp>
    <dsp:sp modelId="{6991634E-1199-DD48-9644-2AA897F14EFB}">
      <dsp:nvSpPr>
        <dsp:cNvPr id="0" name=""/>
        <dsp:cNvSpPr/>
      </dsp:nvSpPr>
      <dsp:spPr>
        <a:xfrm rot="5400000">
          <a:off x="3654413" y="-303037"/>
          <a:ext cx="830996" cy="3830504"/>
        </a:xfrm>
        <a:prstGeom prst="round2SameRect">
          <a:avLst/>
        </a:prstGeom>
        <a:solidFill>
          <a:srgbClr val="7C7CD3">
            <a:alpha val="21961"/>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a:t>Griffin-based, instead of Transformer-based.</a:t>
          </a:r>
          <a:endParaRPr lang="en-US" sz="1100" kern="1200"/>
        </a:p>
      </dsp:txBody>
      <dsp:txXfrm rot="-5400000">
        <a:off x="2154659" y="1237283"/>
        <a:ext cx="3789938" cy="749864"/>
      </dsp:txXfrm>
    </dsp:sp>
    <dsp:sp modelId="{E35CCD19-767D-A24A-B7F8-60742AD2325E}">
      <dsp:nvSpPr>
        <dsp:cNvPr id="0" name=""/>
        <dsp:cNvSpPr/>
      </dsp:nvSpPr>
      <dsp:spPr>
        <a:xfrm>
          <a:off x="0" y="1092842"/>
          <a:ext cx="2154659" cy="1038745"/>
        </a:xfrm>
        <a:prstGeom prst="roundRect">
          <a:avLst/>
        </a:prstGeom>
        <a:solidFill>
          <a:srgbClr val="7C7CD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i="0" u="none" kern="1200" err="1"/>
            <a:t>RecurrentGemma</a:t>
          </a:r>
          <a:r>
            <a:rPr lang="en-US" sz="2400" b="1" i="0" u="none" kern="1200"/>
            <a:t> </a:t>
          </a:r>
        </a:p>
        <a:p>
          <a:pPr marL="0" lvl="0" indent="0" algn="ctr" defTabSz="889000">
            <a:lnSpc>
              <a:spcPct val="90000"/>
            </a:lnSpc>
            <a:spcBef>
              <a:spcPct val="0"/>
            </a:spcBef>
            <a:spcAft>
              <a:spcPct val="35000"/>
            </a:spcAft>
            <a:buNone/>
          </a:pPr>
          <a:r>
            <a:rPr lang="en-US" sz="1800" b="1" i="0" u="none" kern="1200"/>
            <a:t>(2B, 9B)</a:t>
          </a:r>
          <a:r>
            <a:rPr lang="en-US" sz="1800" b="0" i="0" u="none" kern="1200"/>
            <a:t> </a:t>
          </a:r>
          <a:endParaRPr lang="en-US" sz="1800" b="1" kern="1200"/>
        </a:p>
      </dsp:txBody>
      <dsp:txXfrm>
        <a:off x="50707" y="1143549"/>
        <a:ext cx="2053245" cy="937331"/>
      </dsp:txXfrm>
    </dsp:sp>
    <dsp:sp modelId="{AE1FC1E4-0402-6848-A4FB-42CEC02DB2B0}">
      <dsp:nvSpPr>
        <dsp:cNvPr id="0" name=""/>
        <dsp:cNvSpPr/>
      </dsp:nvSpPr>
      <dsp:spPr>
        <a:xfrm rot="5400000">
          <a:off x="3654413" y="787644"/>
          <a:ext cx="830996" cy="3830504"/>
        </a:xfrm>
        <a:prstGeom prst="round2SameRect">
          <a:avLst/>
        </a:prstGeom>
        <a:solidFill>
          <a:srgbClr val="B46B98">
            <a:alpha val="21961"/>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a:t>Vision-language model that takes text and image inputs, and outputs text</a:t>
          </a:r>
          <a:endParaRPr lang="en-US" sz="1100" kern="1200"/>
        </a:p>
        <a:p>
          <a:pPr marL="57150" lvl="1" indent="-57150" algn="l" defTabSz="488950">
            <a:lnSpc>
              <a:spcPct val="90000"/>
            </a:lnSpc>
            <a:spcBef>
              <a:spcPct val="0"/>
            </a:spcBef>
            <a:spcAft>
              <a:spcPct val="15000"/>
            </a:spcAft>
            <a:buChar char="•"/>
          </a:pPr>
          <a:r>
            <a:rPr lang="en-US" sz="1100" b="0" i="0" u="none" kern="1200"/>
            <a:t>Made by connecting a </a:t>
          </a:r>
          <a:r>
            <a:rPr lang="en-US" sz="1100" b="0" i="0" u="none" kern="1200">
              <a:solidFill>
                <a:schemeClr val="accent3">
                  <a:lumMod val="75000"/>
                </a:schemeClr>
              </a:solidFill>
            </a:rPr>
            <a:t>SigLIP</a:t>
          </a:r>
          <a:r>
            <a:rPr lang="en-US" sz="1100" b="0" i="0" u="none" kern="1200"/>
            <a:t> image encoder with a Gemma language model.</a:t>
          </a:r>
          <a:endParaRPr lang="en-US" sz="1100" kern="1200"/>
        </a:p>
      </dsp:txBody>
      <dsp:txXfrm rot="-5400000">
        <a:off x="2154659" y="2327964"/>
        <a:ext cx="3789938" cy="749864"/>
      </dsp:txXfrm>
    </dsp:sp>
    <dsp:sp modelId="{E1A5A2E4-243E-0F45-BBC0-C4CC3B8BC81E}">
      <dsp:nvSpPr>
        <dsp:cNvPr id="0" name=""/>
        <dsp:cNvSpPr/>
      </dsp:nvSpPr>
      <dsp:spPr>
        <a:xfrm>
          <a:off x="0" y="2183524"/>
          <a:ext cx="2154659" cy="1038745"/>
        </a:xfrm>
        <a:prstGeom prst="roundRect">
          <a:avLst/>
        </a:prstGeom>
        <a:solidFill>
          <a:srgbClr val="B46B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u="none" kern="1200" err="1"/>
            <a:t>PaliGemma</a:t>
          </a:r>
          <a:endParaRPr lang="en-US" sz="2400" b="1" i="0" u="none" kern="1200"/>
        </a:p>
        <a:p>
          <a:pPr marL="0" lvl="0" indent="0" algn="ctr" defTabSz="1066800">
            <a:lnSpc>
              <a:spcPct val="90000"/>
            </a:lnSpc>
            <a:spcBef>
              <a:spcPct val="0"/>
            </a:spcBef>
            <a:spcAft>
              <a:spcPct val="35000"/>
            </a:spcAft>
            <a:buNone/>
          </a:pPr>
          <a:r>
            <a:rPr lang="en-US" sz="2400" b="1" i="0" u="none" kern="1200"/>
            <a:t> </a:t>
          </a:r>
          <a:r>
            <a:rPr lang="en-US" sz="1800" b="1" i="0" u="none" kern="1200"/>
            <a:t>(3B)</a:t>
          </a:r>
          <a:endParaRPr lang="en-US" sz="2400" kern="1200"/>
        </a:p>
      </dsp:txBody>
      <dsp:txXfrm>
        <a:off x="50707" y="2234231"/>
        <a:ext cx="2053245" cy="937331"/>
      </dsp:txXfrm>
    </dsp:sp>
    <dsp:sp modelId="{78A3B196-2485-4B4F-B70F-6D0C67E0B5D0}">
      <dsp:nvSpPr>
        <dsp:cNvPr id="0" name=""/>
        <dsp:cNvSpPr/>
      </dsp:nvSpPr>
      <dsp:spPr>
        <a:xfrm rot="5400000">
          <a:off x="3654413" y="1878327"/>
          <a:ext cx="830996" cy="3830504"/>
        </a:xfrm>
        <a:prstGeom prst="round2SameRect">
          <a:avLst/>
        </a:prstGeom>
        <a:solidFill>
          <a:srgbClr val="CB6674">
            <a:alpha val="21961"/>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a:t>Upgrade to </a:t>
          </a:r>
          <a:r>
            <a:rPr lang="en-US" sz="1100" b="0" i="0" u="none" kern="1200" err="1"/>
            <a:t>PaliGemma</a:t>
          </a:r>
          <a:endParaRPr lang="en-US" sz="1100" kern="1200"/>
        </a:p>
        <a:p>
          <a:pPr marL="57150" lvl="1" indent="-57150" algn="l" defTabSz="488950">
            <a:lnSpc>
              <a:spcPct val="90000"/>
            </a:lnSpc>
            <a:spcBef>
              <a:spcPct val="0"/>
            </a:spcBef>
            <a:spcAft>
              <a:spcPct val="15000"/>
            </a:spcAft>
            <a:buChar char="•"/>
          </a:pPr>
          <a:r>
            <a:rPr lang="en-US" sz="1100" b="0" i="0" u="none" kern="1200"/>
            <a:t>Capable of more vision-language tasks</a:t>
          </a:r>
          <a:endParaRPr lang="en-US" sz="1100" kern="1200"/>
        </a:p>
      </dsp:txBody>
      <dsp:txXfrm rot="-5400000">
        <a:off x="2154659" y="3418647"/>
        <a:ext cx="3789938" cy="749864"/>
      </dsp:txXfrm>
    </dsp:sp>
    <dsp:sp modelId="{0E67634A-99CF-1645-B3CF-B7BE2F2F9968}">
      <dsp:nvSpPr>
        <dsp:cNvPr id="0" name=""/>
        <dsp:cNvSpPr/>
      </dsp:nvSpPr>
      <dsp:spPr>
        <a:xfrm>
          <a:off x="0" y="3274207"/>
          <a:ext cx="2154659" cy="1038745"/>
        </a:xfrm>
        <a:prstGeom prst="roundRect">
          <a:avLst/>
        </a:prstGeom>
        <a:solidFill>
          <a:srgbClr val="CB667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u="none" kern="1200" err="1"/>
            <a:t>PaliGemma</a:t>
          </a:r>
          <a:r>
            <a:rPr lang="en-US" sz="2400" b="1" i="0" u="none" kern="1200"/>
            <a:t> 2</a:t>
          </a:r>
        </a:p>
        <a:p>
          <a:pPr marL="0" lvl="0" indent="0" algn="ctr" defTabSz="1066800">
            <a:lnSpc>
              <a:spcPct val="90000"/>
            </a:lnSpc>
            <a:spcBef>
              <a:spcPct val="0"/>
            </a:spcBef>
            <a:spcAft>
              <a:spcPct val="35000"/>
            </a:spcAft>
            <a:buNone/>
          </a:pPr>
          <a:r>
            <a:rPr lang="en-US" sz="1600" b="1" i="0" u="none" kern="1200"/>
            <a:t> (3B, 10B, 28B)</a:t>
          </a:r>
          <a:r>
            <a:rPr lang="en-US" sz="1600" b="0" i="0" u="none" kern="1200"/>
            <a:t> </a:t>
          </a:r>
          <a:endParaRPr lang="en-US" sz="1600" b="1" kern="1200"/>
        </a:p>
      </dsp:txBody>
      <dsp:txXfrm>
        <a:off x="50707" y="3324914"/>
        <a:ext cx="2053245" cy="937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CC15D-9848-864B-8CC5-908BA9E47ACC}">
      <dsp:nvSpPr>
        <dsp:cNvPr id="0" name=""/>
        <dsp:cNvSpPr/>
      </dsp:nvSpPr>
      <dsp:spPr>
        <a:xfrm rot="5400000">
          <a:off x="3654413" y="-1393720"/>
          <a:ext cx="830996" cy="3830504"/>
        </a:xfrm>
        <a:prstGeom prst="round2SameRect">
          <a:avLst/>
        </a:prstGeom>
        <a:solidFill>
          <a:srgbClr val="0180FB">
            <a:alpha val="21176"/>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a:t>Collection of pretrained and fine-tuned text models</a:t>
          </a:r>
          <a:endParaRPr lang="en-US" sz="1300" kern="1200"/>
        </a:p>
        <a:p>
          <a:pPr marL="114300" lvl="1" indent="-114300" algn="l" defTabSz="577850">
            <a:lnSpc>
              <a:spcPct val="90000"/>
            </a:lnSpc>
            <a:spcBef>
              <a:spcPct val="0"/>
            </a:spcBef>
            <a:spcAft>
              <a:spcPct val="15000"/>
            </a:spcAft>
            <a:buChar char="•"/>
          </a:pPr>
          <a:r>
            <a:rPr lang="en-US" sz="1300" b="0" i="0" u="none" kern="1200"/>
            <a:t>Sizes from 8 billion to 405 billion parameters</a:t>
          </a:r>
          <a:endParaRPr lang="en-US" sz="1300" kern="1200"/>
        </a:p>
        <a:p>
          <a:pPr marL="114300" lvl="1" indent="-114300" algn="l" defTabSz="577850">
            <a:lnSpc>
              <a:spcPct val="90000"/>
            </a:lnSpc>
            <a:spcBef>
              <a:spcPct val="0"/>
            </a:spcBef>
            <a:spcAft>
              <a:spcPct val="15000"/>
            </a:spcAft>
            <a:buChar char="•"/>
          </a:pPr>
          <a:r>
            <a:rPr lang="en-US" sz="1300" b="0" i="0" u="none" kern="1200"/>
            <a:t>Pre-trained on ~15 trillion tokens.</a:t>
          </a:r>
          <a:endParaRPr lang="en-US" sz="1300" kern="1200"/>
        </a:p>
      </dsp:txBody>
      <dsp:txXfrm rot="-5400000">
        <a:off x="2154659" y="146600"/>
        <a:ext cx="3789938" cy="749864"/>
      </dsp:txXfrm>
    </dsp:sp>
    <dsp:sp modelId="{305E8661-967B-BB42-9C8C-EF35D19926BE}">
      <dsp:nvSpPr>
        <dsp:cNvPr id="0" name=""/>
        <dsp:cNvSpPr/>
      </dsp:nvSpPr>
      <dsp:spPr>
        <a:xfrm>
          <a:off x="0" y="2159"/>
          <a:ext cx="2154659" cy="1038745"/>
        </a:xfrm>
        <a:prstGeom prst="roundRect">
          <a:avLst/>
        </a:prstGeom>
        <a:solidFill>
          <a:srgbClr val="0180F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u="none" kern="1200"/>
            <a:t>Llama 3 </a:t>
          </a:r>
        </a:p>
        <a:p>
          <a:pPr marL="0" lvl="0" indent="0" algn="ctr" defTabSz="1066800">
            <a:lnSpc>
              <a:spcPct val="90000"/>
            </a:lnSpc>
            <a:spcBef>
              <a:spcPct val="0"/>
            </a:spcBef>
            <a:spcAft>
              <a:spcPct val="35000"/>
            </a:spcAft>
            <a:buNone/>
          </a:pPr>
          <a:r>
            <a:rPr lang="en-US" sz="1800" b="1" i="0" u="none" kern="1200"/>
            <a:t>(8B, 70B, 405B)</a:t>
          </a:r>
          <a:endParaRPr lang="en-US" sz="1800" b="1" kern="1200"/>
        </a:p>
      </dsp:txBody>
      <dsp:txXfrm>
        <a:off x="50707" y="52866"/>
        <a:ext cx="2053245" cy="937331"/>
      </dsp:txXfrm>
    </dsp:sp>
    <dsp:sp modelId="{6991634E-1199-DD48-9644-2AA897F14EFB}">
      <dsp:nvSpPr>
        <dsp:cNvPr id="0" name=""/>
        <dsp:cNvSpPr/>
      </dsp:nvSpPr>
      <dsp:spPr>
        <a:xfrm rot="5400000">
          <a:off x="3654413" y="-303037"/>
          <a:ext cx="830996" cy="3830504"/>
        </a:xfrm>
        <a:prstGeom prst="round2SameRect">
          <a:avLst/>
        </a:prstGeom>
        <a:solidFill>
          <a:srgbClr val="0065E0">
            <a:alpha val="21176"/>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a:t>Collection of pretrained and instruction-tuned generative models</a:t>
          </a:r>
          <a:endParaRPr lang="en-US" sz="1300" kern="1200"/>
        </a:p>
        <a:p>
          <a:pPr marL="114300" lvl="1" indent="-114300" algn="l" defTabSz="577850">
            <a:lnSpc>
              <a:spcPct val="90000"/>
            </a:lnSpc>
            <a:spcBef>
              <a:spcPct val="0"/>
            </a:spcBef>
            <a:spcAft>
              <a:spcPct val="15000"/>
            </a:spcAft>
            <a:buChar char="•"/>
          </a:pPr>
          <a:r>
            <a:rPr lang="en-US" sz="1300" b="0" i="0" u="none" kern="1200"/>
            <a:t>1B and 3B sizes (text in/text out).</a:t>
          </a:r>
          <a:endParaRPr lang="en-US" sz="1300" kern="1200"/>
        </a:p>
      </dsp:txBody>
      <dsp:txXfrm rot="-5400000">
        <a:off x="2154659" y="1237283"/>
        <a:ext cx="3789938" cy="749864"/>
      </dsp:txXfrm>
    </dsp:sp>
    <dsp:sp modelId="{E35CCD19-767D-A24A-B7F8-60742AD2325E}">
      <dsp:nvSpPr>
        <dsp:cNvPr id="0" name=""/>
        <dsp:cNvSpPr/>
      </dsp:nvSpPr>
      <dsp:spPr>
        <a:xfrm>
          <a:off x="0" y="1092842"/>
          <a:ext cx="2154659" cy="1038745"/>
        </a:xfrm>
        <a:prstGeom prst="roundRect">
          <a:avLst/>
        </a:prstGeom>
        <a:solidFill>
          <a:srgbClr val="0065E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u="none" kern="1200"/>
            <a:t>Llama 3.2</a:t>
          </a:r>
          <a:endParaRPr lang="en-US" sz="2400" b="1" kern="1200"/>
        </a:p>
      </dsp:txBody>
      <dsp:txXfrm>
        <a:off x="50707" y="1143549"/>
        <a:ext cx="2053245" cy="937331"/>
      </dsp:txXfrm>
    </dsp:sp>
    <dsp:sp modelId="{AE1FC1E4-0402-6848-A4FB-42CEC02DB2B0}">
      <dsp:nvSpPr>
        <dsp:cNvPr id="0" name=""/>
        <dsp:cNvSpPr/>
      </dsp:nvSpPr>
      <dsp:spPr>
        <a:xfrm rot="5400000">
          <a:off x="3654413" y="787644"/>
          <a:ext cx="830996" cy="3830504"/>
        </a:xfrm>
        <a:prstGeom prst="round2SameRect">
          <a:avLst/>
        </a:prstGeom>
        <a:solidFill>
          <a:srgbClr val="0180FB">
            <a:alpha val="21176"/>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a:t>Multimodal LLMs</a:t>
          </a:r>
          <a:endParaRPr lang="en-US" sz="1300" kern="1200"/>
        </a:p>
      </dsp:txBody>
      <dsp:txXfrm rot="-5400000">
        <a:off x="2154659" y="2327964"/>
        <a:ext cx="3789938" cy="749864"/>
      </dsp:txXfrm>
    </dsp:sp>
    <dsp:sp modelId="{E1A5A2E4-243E-0F45-BBC0-C4CC3B8BC81E}">
      <dsp:nvSpPr>
        <dsp:cNvPr id="0" name=""/>
        <dsp:cNvSpPr/>
      </dsp:nvSpPr>
      <dsp:spPr>
        <a:xfrm>
          <a:off x="0" y="2183524"/>
          <a:ext cx="2154659" cy="1038745"/>
        </a:xfrm>
        <a:prstGeom prst="roundRect">
          <a:avLst/>
        </a:prstGeom>
        <a:solidFill>
          <a:srgbClr val="0180F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i="0" u="none" kern="1200"/>
            <a:t>Llama 3.2 vision</a:t>
          </a:r>
        </a:p>
        <a:p>
          <a:pPr marL="0" lvl="0" indent="0" algn="ctr" defTabSz="889000">
            <a:lnSpc>
              <a:spcPct val="90000"/>
            </a:lnSpc>
            <a:spcBef>
              <a:spcPct val="0"/>
            </a:spcBef>
            <a:spcAft>
              <a:spcPct val="35000"/>
            </a:spcAft>
            <a:buNone/>
          </a:pPr>
          <a:r>
            <a:rPr lang="en-US" sz="1800" b="1" i="0" u="none" kern="1200"/>
            <a:t>(11B, 90B)</a:t>
          </a:r>
          <a:endParaRPr lang="en-US" sz="1800" kern="1200"/>
        </a:p>
      </dsp:txBody>
      <dsp:txXfrm>
        <a:off x="50707" y="2234231"/>
        <a:ext cx="2053245" cy="937331"/>
      </dsp:txXfrm>
    </dsp:sp>
    <dsp:sp modelId="{78A3B196-2485-4B4F-B70F-6D0C67E0B5D0}">
      <dsp:nvSpPr>
        <dsp:cNvPr id="0" name=""/>
        <dsp:cNvSpPr/>
      </dsp:nvSpPr>
      <dsp:spPr>
        <a:xfrm rot="5400000">
          <a:off x="3654413" y="1878327"/>
          <a:ext cx="830996" cy="3830504"/>
        </a:xfrm>
        <a:prstGeom prst="round2SameRect">
          <a:avLst/>
        </a:prstGeom>
        <a:solidFill>
          <a:srgbClr val="0065E0">
            <a:alpha val="21176"/>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a:t>Text only instruct-tuned model</a:t>
          </a:r>
          <a:endParaRPr lang="en-US" sz="1300" kern="1200"/>
        </a:p>
        <a:p>
          <a:pPr marL="114300" lvl="1" indent="-114300" algn="l" defTabSz="577850">
            <a:lnSpc>
              <a:spcPct val="90000"/>
            </a:lnSpc>
            <a:spcBef>
              <a:spcPct val="0"/>
            </a:spcBef>
            <a:spcAft>
              <a:spcPct val="15000"/>
            </a:spcAft>
            <a:buChar char="•"/>
          </a:pPr>
          <a:r>
            <a:rPr lang="en-US" sz="1300" b="0" i="0" u="none" kern="1200"/>
            <a:t>70B size (text in/text out).</a:t>
          </a:r>
          <a:endParaRPr lang="en-US" sz="1300" kern="1200"/>
        </a:p>
      </dsp:txBody>
      <dsp:txXfrm rot="-5400000">
        <a:off x="2154659" y="3418647"/>
        <a:ext cx="3789938" cy="749864"/>
      </dsp:txXfrm>
    </dsp:sp>
    <dsp:sp modelId="{0E67634A-99CF-1645-B3CF-B7BE2F2F9968}">
      <dsp:nvSpPr>
        <dsp:cNvPr id="0" name=""/>
        <dsp:cNvSpPr/>
      </dsp:nvSpPr>
      <dsp:spPr>
        <a:xfrm>
          <a:off x="0" y="3274207"/>
          <a:ext cx="2154659" cy="1038745"/>
        </a:xfrm>
        <a:prstGeom prst="roundRect">
          <a:avLst/>
        </a:prstGeom>
        <a:solidFill>
          <a:srgbClr val="0065E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u="none" kern="1200"/>
            <a:t>Llama 3.3 (70B)</a:t>
          </a:r>
          <a:endParaRPr lang="en-US" sz="1600" b="1" kern="1200"/>
        </a:p>
      </dsp:txBody>
      <dsp:txXfrm>
        <a:off x="50707" y="3324914"/>
        <a:ext cx="2053245" cy="9373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CC15D-9848-864B-8CC5-908BA9E47ACC}">
      <dsp:nvSpPr>
        <dsp:cNvPr id="0" name=""/>
        <dsp:cNvSpPr/>
      </dsp:nvSpPr>
      <dsp:spPr>
        <a:xfrm rot="5400000">
          <a:off x="3650005" y="-1390343"/>
          <a:ext cx="839812" cy="3830504"/>
        </a:xfrm>
        <a:prstGeom prst="round2SameRect">
          <a:avLst/>
        </a:prstGeom>
        <a:solidFill>
          <a:srgbClr val="81BE03">
            <a:alpha val="21176"/>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u="none" kern="1200"/>
            <a:t>Rigorous enhancement and alignment process</a:t>
          </a:r>
          <a:endParaRPr lang="en-US" sz="1200" kern="1200"/>
        </a:p>
        <a:p>
          <a:pPr marL="114300" lvl="1" indent="-114300" algn="l" defTabSz="533400">
            <a:lnSpc>
              <a:spcPct val="90000"/>
            </a:lnSpc>
            <a:spcBef>
              <a:spcPct val="0"/>
            </a:spcBef>
            <a:spcAft>
              <a:spcPct val="15000"/>
            </a:spcAft>
            <a:buChar char="•"/>
          </a:pPr>
          <a:r>
            <a:rPr lang="en-US" sz="1200" b="0" i="0" u="none" kern="1200"/>
            <a:t>Incorporating both supervised fine-tuning and direct preference optimization to ensure precise instruction adherence and robust safety measures</a:t>
          </a:r>
          <a:endParaRPr lang="en-US" sz="1200" kern="1200"/>
        </a:p>
      </dsp:txBody>
      <dsp:txXfrm rot="-5400000">
        <a:off x="2154659" y="145999"/>
        <a:ext cx="3789508" cy="757820"/>
      </dsp:txXfrm>
    </dsp:sp>
    <dsp:sp modelId="{305E8661-967B-BB42-9C8C-EF35D19926BE}">
      <dsp:nvSpPr>
        <dsp:cNvPr id="0" name=""/>
        <dsp:cNvSpPr/>
      </dsp:nvSpPr>
      <dsp:spPr>
        <a:xfrm>
          <a:off x="0" y="26"/>
          <a:ext cx="2154659" cy="1049765"/>
        </a:xfrm>
        <a:prstGeom prst="roundRect">
          <a:avLst/>
        </a:prstGeom>
        <a:solidFill>
          <a:srgbClr val="F3532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u="none" kern="1200"/>
            <a:t>Phi-4 </a:t>
          </a:r>
        </a:p>
        <a:p>
          <a:pPr marL="0" lvl="0" indent="0" algn="ctr" defTabSz="1066800">
            <a:lnSpc>
              <a:spcPct val="90000"/>
            </a:lnSpc>
            <a:spcBef>
              <a:spcPct val="0"/>
            </a:spcBef>
            <a:spcAft>
              <a:spcPct val="35000"/>
            </a:spcAft>
            <a:buNone/>
          </a:pPr>
          <a:r>
            <a:rPr lang="en-US" sz="2400" b="1" i="0" u="none" kern="1200"/>
            <a:t>(14B)</a:t>
          </a:r>
          <a:endParaRPr lang="en-US" sz="1800" b="1" kern="1200"/>
        </a:p>
      </dsp:txBody>
      <dsp:txXfrm>
        <a:off x="51245" y="51271"/>
        <a:ext cx="2052169" cy="947275"/>
      </dsp:txXfrm>
    </dsp:sp>
    <dsp:sp modelId="{6991634E-1199-DD48-9644-2AA897F14EFB}">
      <dsp:nvSpPr>
        <dsp:cNvPr id="0" name=""/>
        <dsp:cNvSpPr/>
      </dsp:nvSpPr>
      <dsp:spPr>
        <a:xfrm rot="5400000">
          <a:off x="3650005" y="-288089"/>
          <a:ext cx="839812" cy="3830504"/>
        </a:xfrm>
        <a:prstGeom prst="round2SameRect">
          <a:avLst/>
        </a:prstGeom>
        <a:solidFill>
          <a:srgbClr val="FFBA08">
            <a:alpha val="21176"/>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Lightweight</a:t>
          </a:r>
          <a:endParaRPr lang="en-US" sz="1200" kern="1200"/>
        </a:p>
        <a:p>
          <a:pPr marL="114300" lvl="1" indent="-114300" algn="l" defTabSz="533400">
            <a:lnSpc>
              <a:spcPct val="90000"/>
            </a:lnSpc>
            <a:spcBef>
              <a:spcPct val="0"/>
            </a:spcBef>
            <a:spcAft>
              <a:spcPct val="15000"/>
            </a:spcAft>
            <a:buChar char="•"/>
          </a:pPr>
          <a:r>
            <a:rPr lang="en-US" sz="1200" b="0" i="0" kern="1200"/>
            <a:t>Built upon synthetic data with a focus on high-quality, reasoning dense data further finetuned for more advanced math reasoning capabilities</a:t>
          </a:r>
          <a:endParaRPr lang="en-US" sz="1200" kern="1200"/>
        </a:p>
      </dsp:txBody>
      <dsp:txXfrm rot="-5400000">
        <a:off x="2154659" y="1248253"/>
        <a:ext cx="3789508" cy="757820"/>
      </dsp:txXfrm>
    </dsp:sp>
    <dsp:sp modelId="{E35CCD19-767D-A24A-B7F8-60742AD2325E}">
      <dsp:nvSpPr>
        <dsp:cNvPr id="0" name=""/>
        <dsp:cNvSpPr/>
      </dsp:nvSpPr>
      <dsp:spPr>
        <a:xfrm>
          <a:off x="0" y="1102280"/>
          <a:ext cx="2154659" cy="1049765"/>
        </a:xfrm>
        <a:prstGeom prst="roundRect">
          <a:avLst/>
        </a:prstGeom>
        <a:solidFill>
          <a:srgbClr val="01A6F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u="none" kern="1200"/>
            <a:t>Phi-4 mini (3.8B)</a:t>
          </a:r>
          <a:endParaRPr lang="en-US" sz="2400" b="1" kern="1200"/>
        </a:p>
      </dsp:txBody>
      <dsp:txXfrm>
        <a:off x="51245" y="1153525"/>
        <a:ext cx="2052169" cy="9472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CC15D-9848-864B-8CC5-908BA9E47ACC}">
      <dsp:nvSpPr>
        <dsp:cNvPr id="0" name=""/>
        <dsp:cNvSpPr/>
      </dsp:nvSpPr>
      <dsp:spPr>
        <a:xfrm rot="5400000">
          <a:off x="3650005" y="-1390343"/>
          <a:ext cx="839812" cy="3830504"/>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b="0" i="0" u="none" kern="1200">
              <a:latin typeface="Calibri"/>
            </a:rPr>
            <a:t>Sliding</a:t>
          </a:r>
          <a:r>
            <a:rPr lang="en-US" sz="1300" kern="1200">
              <a:latin typeface="Calibri"/>
            </a:rPr>
            <a:t> window attention instead of multi-head attention</a:t>
          </a:r>
          <a:endParaRPr lang="en-US" sz="1300" kern="1200"/>
        </a:p>
      </dsp:txBody>
      <dsp:txXfrm rot="-5400000">
        <a:off x="2154659" y="145999"/>
        <a:ext cx="3789508" cy="757820"/>
      </dsp:txXfrm>
    </dsp:sp>
    <dsp:sp modelId="{305E8661-967B-BB42-9C8C-EF35D19926BE}">
      <dsp:nvSpPr>
        <dsp:cNvPr id="0" name=""/>
        <dsp:cNvSpPr/>
      </dsp:nvSpPr>
      <dsp:spPr>
        <a:xfrm>
          <a:off x="0" y="26"/>
          <a:ext cx="2154659" cy="10497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b="1" i="0" u="none" kern="1200">
              <a:latin typeface="Calibri"/>
            </a:rPr>
            <a:t>Mistral Instruct 7B</a:t>
          </a:r>
          <a:endParaRPr lang="en-US" sz="1800" b="1" kern="1200"/>
        </a:p>
      </dsp:txBody>
      <dsp:txXfrm>
        <a:off x="51245" y="51271"/>
        <a:ext cx="2052169" cy="947275"/>
      </dsp:txXfrm>
    </dsp:sp>
    <dsp:sp modelId="{6991634E-1199-DD48-9644-2AA897F14EFB}">
      <dsp:nvSpPr>
        <dsp:cNvPr id="0" name=""/>
        <dsp:cNvSpPr/>
      </dsp:nvSpPr>
      <dsp:spPr>
        <a:xfrm rot="5400000">
          <a:off x="3650005" y="-288089"/>
          <a:ext cx="839812" cy="3830504"/>
        </a:xfrm>
        <a:prstGeom prst="round2SameRect">
          <a:avLst/>
        </a:prstGeom>
        <a:solidFill>
          <a:schemeClr val="accent4">
            <a:tint val="40000"/>
            <a:alpha val="90000"/>
            <a:hueOff val="1340742"/>
            <a:satOff val="1571"/>
            <a:lumOff val="-105"/>
            <a:alphaOff val="0"/>
          </a:schemeClr>
        </a:solidFill>
        <a:ln w="25400" cap="flat" cmpd="sng" algn="ctr">
          <a:solidFill>
            <a:schemeClr val="accent4">
              <a:tint val="40000"/>
              <a:alpha val="90000"/>
              <a:hueOff val="1340742"/>
              <a:satOff val="1571"/>
              <a:lumOff val="-10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b="0" i="0" kern="1200">
              <a:latin typeface="Calibri"/>
            </a:rPr>
            <a:t>Sparse</a:t>
          </a:r>
          <a:r>
            <a:rPr lang="en-US" sz="1300" kern="1200">
              <a:latin typeface="Calibri"/>
            </a:rPr>
            <a:t> mixture-of-experts network</a:t>
          </a:r>
          <a:endParaRPr lang="en-US" sz="1300" kern="1200"/>
        </a:p>
        <a:p>
          <a:pPr marL="114300" lvl="1" indent="-114300" algn="l" defTabSz="577850" rtl="0">
            <a:lnSpc>
              <a:spcPct val="90000"/>
            </a:lnSpc>
            <a:spcBef>
              <a:spcPct val="0"/>
            </a:spcBef>
            <a:spcAft>
              <a:spcPct val="15000"/>
            </a:spcAft>
            <a:buChar char="•"/>
          </a:pPr>
          <a:r>
            <a:rPr lang="en-US" sz="1300" kern="1200">
              <a:latin typeface="Calibri"/>
            </a:rPr>
            <a:t>Picks from a set of 8 distinct groups of "experts"</a:t>
          </a:r>
        </a:p>
        <a:p>
          <a:pPr marL="114300" lvl="1" indent="-114300" algn="l" defTabSz="577850" rtl="0">
            <a:lnSpc>
              <a:spcPct val="90000"/>
            </a:lnSpc>
            <a:spcBef>
              <a:spcPct val="0"/>
            </a:spcBef>
            <a:spcAft>
              <a:spcPct val="15000"/>
            </a:spcAft>
            <a:buChar char="•"/>
          </a:pPr>
          <a:r>
            <a:rPr lang="en-US" sz="1300" kern="1200">
              <a:latin typeface="Calibri"/>
            </a:rPr>
            <a:t>46.7B parameters but only uses ¼ of them per token</a:t>
          </a:r>
        </a:p>
      </dsp:txBody>
      <dsp:txXfrm rot="-5400000">
        <a:off x="2154659" y="1248253"/>
        <a:ext cx="3789508" cy="757820"/>
      </dsp:txXfrm>
    </dsp:sp>
    <dsp:sp modelId="{E35CCD19-767D-A24A-B7F8-60742AD2325E}">
      <dsp:nvSpPr>
        <dsp:cNvPr id="0" name=""/>
        <dsp:cNvSpPr/>
      </dsp:nvSpPr>
      <dsp:spPr>
        <a:xfrm>
          <a:off x="0" y="1102280"/>
          <a:ext cx="2154659" cy="1049765"/>
        </a:xfrm>
        <a:prstGeom prst="roundRect">
          <a:avLst/>
        </a:prstGeom>
        <a:solidFill>
          <a:schemeClr val="accent4">
            <a:hueOff val="1165117"/>
            <a:satOff val="1086"/>
            <a:lumOff val="-45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b="1" i="0" u="none" kern="1200" err="1">
              <a:latin typeface="Calibri"/>
            </a:rPr>
            <a:t>Mixtral</a:t>
          </a:r>
          <a:r>
            <a:rPr lang="en-US" sz="2400" b="1" i="0" u="none" kern="1200">
              <a:latin typeface="Calibri"/>
            </a:rPr>
            <a:t> </a:t>
          </a:r>
          <a:r>
            <a:rPr lang="en-US" sz="2400" b="1" kern="1200">
              <a:latin typeface="Calibri"/>
            </a:rPr>
            <a:t>8x 7B</a:t>
          </a:r>
          <a:endParaRPr lang="en-US" sz="2400" b="1" kern="1200"/>
        </a:p>
      </dsp:txBody>
      <dsp:txXfrm>
        <a:off x="51245" y="1153525"/>
        <a:ext cx="2052169" cy="9472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A823B-09A7-F94C-B544-FBFB896A896C}">
      <dsp:nvSpPr>
        <dsp:cNvPr id="0" name=""/>
        <dsp:cNvSpPr/>
      </dsp:nvSpPr>
      <dsp:spPr>
        <a:xfrm>
          <a:off x="4487719" y="2661960"/>
          <a:ext cx="289085" cy="91440"/>
        </a:xfrm>
        <a:custGeom>
          <a:avLst/>
          <a:gdLst/>
          <a:ahLst/>
          <a:cxnLst/>
          <a:rect l="0" t="0" r="0" b="0"/>
          <a:pathLst>
            <a:path>
              <a:moveTo>
                <a:pt x="0" y="45720"/>
              </a:moveTo>
              <a:lnTo>
                <a:pt x="289085"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B209F6-440D-3245-89D9-4E66F4F50EE9}">
      <dsp:nvSpPr>
        <dsp:cNvPr id="0" name=""/>
        <dsp:cNvSpPr/>
      </dsp:nvSpPr>
      <dsp:spPr>
        <a:xfrm>
          <a:off x="2753206" y="1464612"/>
          <a:ext cx="289085" cy="1243067"/>
        </a:xfrm>
        <a:custGeom>
          <a:avLst/>
          <a:gdLst/>
          <a:ahLst/>
          <a:cxnLst/>
          <a:rect l="0" t="0" r="0" b="0"/>
          <a:pathLst>
            <a:path>
              <a:moveTo>
                <a:pt x="0" y="0"/>
              </a:moveTo>
              <a:lnTo>
                <a:pt x="144542" y="0"/>
              </a:lnTo>
              <a:lnTo>
                <a:pt x="144542" y="1243067"/>
              </a:lnTo>
              <a:lnTo>
                <a:pt x="289085" y="12430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C055F0-8303-1C48-9580-34FAFBC444ED}">
      <dsp:nvSpPr>
        <dsp:cNvPr id="0" name=""/>
        <dsp:cNvSpPr/>
      </dsp:nvSpPr>
      <dsp:spPr>
        <a:xfrm>
          <a:off x="4487719" y="2040426"/>
          <a:ext cx="289085" cy="91440"/>
        </a:xfrm>
        <a:custGeom>
          <a:avLst/>
          <a:gdLst/>
          <a:ahLst/>
          <a:cxnLst/>
          <a:rect l="0" t="0" r="0" b="0"/>
          <a:pathLst>
            <a:path>
              <a:moveTo>
                <a:pt x="0" y="45720"/>
              </a:moveTo>
              <a:lnTo>
                <a:pt x="289085"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C95577-4975-E245-ACB1-7B3B09D63443}">
      <dsp:nvSpPr>
        <dsp:cNvPr id="0" name=""/>
        <dsp:cNvSpPr/>
      </dsp:nvSpPr>
      <dsp:spPr>
        <a:xfrm>
          <a:off x="2753206" y="1464612"/>
          <a:ext cx="289085" cy="621533"/>
        </a:xfrm>
        <a:custGeom>
          <a:avLst/>
          <a:gdLst/>
          <a:ahLst/>
          <a:cxnLst/>
          <a:rect l="0" t="0" r="0" b="0"/>
          <a:pathLst>
            <a:path>
              <a:moveTo>
                <a:pt x="0" y="0"/>
              </a:moveTo>
              <a:lnTo>
                <a:pt x="144542" y="0"/>
              </a:lnTo>
              <a:lnTo>
                <a:pt x="144542" y="621533"/>
              </a:lnTo>
              <a:lnTo>
                <a:pt x="289085" y="6215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DFFA1D-287D-440D-A5BF-1135BDB77E07}">
      <dsp:nvSpPr>
        <dsp:cNvPr id="0" name=""/>
        <dsp:cNvSpPr/>
      </dsp:nvSpPr>
      <dsp:spPr>
        <a:xfrm>
          <a:off x="4487719" y="1418892"/>
          <a:ext cx="289085" cy="91440"/>
        </a:xfrm>
        <a:custGeom>
          <a:avLst/>
          <a:gdLst/>
          <a:ahLst/>
          <a:cxnLst/>
          <a:rect l="0" t="0" r="0" b="0"/>
          <a:pathLst>
            <a:path>
              <a:moveTo>
                <a:pt x="0" y="45720"/>
              </a:moveTo>
              <a:lnTo>
                <a:pt x="289085"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431F05-4FF0-6A4B-BCBF-381E95593DE9}">
      <dsp:nvSpPr>
        <dsp:cNvPr id="0" name=""/>
        <dsp:cNvSpPr/>
      </dsp:nvSpPr>
      <dsp:spPr>
        <a:xfrm>
          <a:off x="2753206" y="1418892"/>
          <a:ext cx="289085" cy="91440"/>
        </a:xfrm>
        <a:custGeom>
          <a:avLst/>
          <a:gdLst/>
          <a:ahLst/>
          <a:cxnLst/>
          <a:rect l="0" t="0" r="0" b="0"/>
          <a:pathLst>
            <a:path>
              <a:moveTo>
                <a:pt x="0" y="45720"/>
              </a:moveTo>
              <a:lnTo>
                <a:pt x="289085"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386499-A081-49AB-8DF5-59B80DE6C869}">
      <dsp:nvSpPr>
        <dsp:cNvPr id="0" name=""/>
        <dsp:cNvSpPr/>
      </dsp:nvSpPr>
      <dsp:spPr>
        <a:xfrm>
          <a:off x="4487719" y="797358"/>
          <a:ext cx="289085" cy="91440"/>
        </a:xfrm>
        <a:custGeom>
          <a:avLst/>
          <a:gdLst/>
          <a:ahLst/>
          <a:cxnLst/>
          <a:rect l="0" t="0" r="0" b="0"/>
          <a:pathLst>
            <a:path>
              <a:moveTo>
                <a:pt x="0" y="45720"/>
              </a:moveTo>
              <a:lnTo>
                <a:pt x="289085"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E0E85B-555E-934A-B5B5-28AC8E88B7D7}">
      <dsp:nvSpPr>
        <dsp:cNvPr id="0" name=""/>
        <dsp:cNvSpPr/>
      </dsp:nvSpPr>
      <dsp:spPr>
        <a:xfrm>
          <a:off x="2753206" y="843078"/>
          <a:ext cx="289085" cy="621533"/>
        </a:xfrm>
        <a:custGeom>
          <a:avLst/>
          <a:gdLst/>
          <a:ahLst/>
          <a:cxnLst/>
          <a:rect l="0" t="0" r="0" b="0"/>
          <a:pathLst>
            <a:path>
              <a:moveTo>
                <a:pt x="0" y="621533"/>
              </a:moveTo>
              <a:lnTo>
                <a:pt x="144542" y="621533"/>
              </a:lnTo>
              <a:lnTo>
                <a:pt x="144542" y="0"/>
              </a:lnTo>
              <a:lnTo>
                <a:pt x="289085"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481633-3C29-E04C-8F76-10D4531BF361}">
      <dsp:nvSpPr>
        <dsp:cNvPr id="0" name=""/>
        <dsp:cNvSpPr/>
      </dsp:nvSpPr>
      <dsp:spPr>
        <a:xfrm>
          <a:off x="4487719" y="175824"/>
          <a:ext cx="289085" cy="91440"/>
        </a:xfrm>
        <a:custGeom>
          <a:avLst/>
          <a:gdLst/>
          <a:ahLst/>
          <a:cxnLst/>
          <a:rect l="0" t="0" r="0" b="0"/>
          <a:pathLst>
            <a:path>
              <a:moveTo>
                <a:pt x="0" y="45720"/>
              </a:moveTo>
              <a:lnTo>
                <a:pt x="289085"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FBAB39-EAD0-6549-BF6C-210A55AF3911}">
      <dsp:nvSpPr>
        <dsp:cNvPr id="0" name=""/>
        <dsp:cNvSpPr/>
      </dsp:nvSpPr>
      <dsp:spPr>
        <a:xfrm>
          <a:off x="2753206" y="221544"/>
          <a:ext cx="289085" cy="1243067"/>
        </a:xfrm>
        <a:custGeom>
          <a:avLst/>
          <a:gdLst/>
          <a:ahLst/>
          <a:cxnLst/>
          <a:rect l="0" t="0" r="0" b="0"/>
          <a:pathLst>
            <a:path>
              <a:moveTo>
                <a:pt x="0" y="1243067"/>
              </a:moveTo>
              <a:lnTo>
                <a:pt x="144542" y="1243067"/>
              </a:lnTo>
              <a:lnTo>
                <a:pt x="144542" y="0"/>
              </a:lnTo>
              <a:lnTo>
                <a:pt x="289085"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13EC1-4371-0045-8B3F-E905E860D188}">
      <dsp:nvSpPr>
        <dsp:cNvPr id="0" name=""/>
        <dsp:cNvSpPr/>
      </dsp:nvSpPr>
      <dsp:spPr>
        <a:xfrm>
          <a:off x="1307778" y="1244184"/>
          <a:ext cx="1445427" cy="4408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Radiology Report</a:t>
          </a:r>
        </a:p>
      </dsp:txBody>
      <dsp:txXfrm>
        <a:off x="1307778" y="1244184"/>
        <a:ext cx="1445427" cy="440855"/>
      </dsp:txXfrm>
    </dsp:sp>
    <dsp:sp modelId="{A15CA726-F74E-B24E-A385-83AA1DBCAC24}">
      <dsp:nvSpPr>
        <dsp:cNvPr id="0" name=""/>
        <dsp:cNvSpPr/>
      </dsp:nvSpPr>
      <dsp:spPr>
        <a:xfrm>
          <a:off x="3042292" y="1116"/>
          <a:ext cx="1445427" cy="4408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a:rPr>
            <a:t>Chain-of-thought 1</a:t>
          </a:r>
          <a:endParaRPr lang="en-US" sz="1400" kern="1200"/>
        </a:p>
      </dsp:txBody>
      <dsp:txXfrm>
        <a:off x="3042292" y="1116"/>
        <a:ext cx="1445427" cy="440855"/>
      </dsp:txXfrm>
    </dsp:sp>
    <dsp:sp modelId="{E25A3659-598E-7F4B-ABC5-E6A06175F581}">
      <dsp:nvSpPr>
        <dsp:cNvPr id="0" name=""/>
        <dsp:cNvSpPr/>
      </dsp:nvSpPr>
      <dsp:spPr>
        <a:xfrm>
          <a:off x="4776805" y="1116"/>
          <a:ext cx="1445427" cy="4408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a:rPr>
            <a:t>Absent</a:t>
          </a:r>
          <a:endParaRPr lang="en-US" sz="1400" kern="1200"/>
        </a:p>
      </dsp:txBody>
      <dsp:txXfrm>
        <a:off x="4776805" y="1116"/>
        <a:ext cx="1445427" cy="440855"/>
      </dsp:txXfrm>
    </dsp:sp>
    <dsp:sp modelId="{5699CC0D-6755-B549-A923-A3E6A3C28F36}">
      <dsp:nvSpPr>
        <dsp:cNvPr id="0" name=""/>
        <dsp:cNvSpPr/>
      </dsp:nvSpPr>
      <dsp:spPr>
        <a:xfrm>
          <a:off x="3042292" y="622650"/>
          <a:ext cx="1445427" cy="4408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a:rPr>
            <a:t>Chain-of-thought 2</a:t>
          </a:r>
        </a:p>
      </dsp:txBody>
      <dsp:txXfrm>
        <a:off x="3042292" y="622650"/>
        <a:ext cx="1445427" cy="440855"/>
      </dsp:txXfrm>
    </dsp:sp>
    <dsp:sp modelId="{743A46FA-6B20-4769-8503-8B54A23CBDF4}">
      <dsp:nvSpPr>
        <dsp:cNvPr id="0" name=""/>
        <dsp:cNvSpPr/>
      </dsp:nvSpPr>
      <dsp:spPr>
        <a:xfrm>
          <a:off x="4776805" y="622650"/>
          <a:ext cx="1445427" cy="4408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a:rPr>
            <a:t>Absent</a:t>
          </a:r>
          <a:endParaRPr lang="en-US" sz="1400" kern="1200"/>
        </a:p>
      </dsp:txBody>
      <dsp:txXfrm>
        <a:off x="4776805" y="622650"/>
        <a:ext cx="1445427" cy="440855"/>
      </dsp:txXfrm>
    </dsp:sp>
    <dsp:sp modelId="{98960185-5850-8743-92B8-AB03103610C9}">
      <dsp:nvSpPr>
        <dsp:cNvPr id="0" name=""/>
        <dsp:cNvSpPr/>
      </dsp:nvSpPr>
      <dsp:spPr>
        <a:xfrm>
          <a:off x="3042292" y="1244184"/>
          <a:ext cx="1445427" cy="4408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a:rPr>
            <a:t>Chain-of-thought 3</a:t>
          </a:r>
        </a:p>
      </dsp:txBody>
      <dsp:txXfrm>
        <a:off x="3042292" y="1244184"/>
        <a:ext cx="1445427" cy="440855"/>
      </dsp:txXfrm>
    </dsp:sp>
    <dsp:sp modelId="{32FEFAED-AE97-4A40-B0FB-5F5A1C4798BF}">
      <dsp:nvSpPr>
        <dsp:cNvPr id="0" name=""/>
        <dsp:cNvSpPr/>
      </dsp:nvSpPr>
      <dsp:spPr>
        <a:xfrm>
          <a:off x="4776805" y="1244184"/>
          <a:ext cx="1445427" cy="4408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a:rPr>
            <a:t>Present</a:t>
          </a:r>
          <a:endParaRPr lang="en-US" sz="1400" kern="1200"/>
        </a:p>
      </dsp:txBody>
      <dsp:txXfrm>
        <a:off x="4776805" y="1244184"/>
        <a:ext cx="1445427" cy="440855"/>
      </dsp:txXfrm>
    </dsp:sp>
    <dsp:sp modelId="{AB919332-CDA5-9147-9FC9-ADC7B5026298}">
      <dsp:nvSpPr>
        <dsp:cNvPr id="0" name=""/>
        <dsp:cNvSpPr/>
      </dsp:nvSpPr>
      <dsp:spPr>
        <a:xfrm>
          <a:off x="3042292" y="1865718"/>
          <a:ext cx="1445427" cy="4408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Chain-of-thought </a:t>
          </a:r>
          <a:r>
            <a:rPr lang="en-US" sz="1400" kern="1200">
              <a:latin typeface="Calibri"/>
            </a:rPr>
            <a:t>4</a:t>
          </a:r>
          <a:endParaRPr lang="en-US" sz="1400" kern="1200"/>
        </a:p>
      </dsp:txBody>
      <dsp:txXfrm>
        <a:off x="3042292" y="1865718"/>
        <a:ext cx="1445427" cy="440855"/>
      </dsp:txXfrm>
    </dsp:sp>
    <dsp:sp modelId="{975B42C0-A7F8-4040-BB83-2622358ABCB4}">
      <dsp:nvSpPr>
        <dsp:cNvPr id="0" name=""/>
        <dsp:cNvSpPr/>
      </dsp:nvSpPr>
      <dsp:spPr>
        <a:xfrm>
          <a:off x="4776805" y="1865718"/>
          <a:ext cx="1445427" cy="4408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Present</a:t>
          </a:r>
        </a:p>
      </dsp:txBody>
      <dsp:txXfrm>
        <a:off x="4776805" y="1865718"/>
        <a:ext cx="1445427" cy="440855"/>
      </dsp:txXfrm>
    </dsp:sp>
    <dsp:sp modelId="{441B82FD-7419-6345-AE22-7CCFA85AFEBA}">
      <dsp:nvSpPr>
        <dsp:cNvPr id="0" name=""/>
        <dsp:cNvSpPr/>
      </dsp:nvSpPr>
      <dsp:spPr>
        <a:xfrm>
          <a:off x="3042292" y="2487252"/>
          <a:ext cx="1445427" cy="4408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Chain-of-thought </a:t>
          </a:r>
          <a:r>
            <a:rPr lang="en-US" sz="1400" kern="1200">
              <a:latin typeface="Calibri"/>
            </a:rPr>
            <a:t>5</a:t>
          </a:r>
          <a:endParaRPr lang="en-US" sz="1400" kern="1200"/>
        </a:p>
      </dsp:txBody>
      <dsp:txXfrm>
        <a:off x="3042292" y="2487252"/>
        <a:ext cx="1445427" cy="440855"/>
      </dsp:txXfrm>
    </dsp:sp>
    <dsp:sp modelId="{E401FA20-F068-0C4F-A3C9-C2391067BE00}">
      <dsp:nvSpPr>
        <dsp:cNvPr id="0" name=""/>
        <dsp:cNvSpPr/>
      </dsp:nvSpPr>
      <dsp:spPr>
        <a:xfrm>
          <a:off x="4776805" y="2487252"/>
          <a:ext cx="1445427" cy="4408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Present</a:t>
          </a:r>
        </a:p>
      </dsp:txBody>
      <dsp:txXfrm>
        <a:off x="4776805" y="2487252"/>
        <a:ext cx="1445427" cy="44085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3839AA-B1EE-47FA-B108-2AF830889F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5F85B5B-E10F-4C84-B980-6C0A6530E7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68221E-E3A4-4891-95D1-2F73DAB1B305}" type="datetimeFigureOut">
              <a:rPr lang="en-US" smtClean="0"/>
              <a:t>5/26/2025</a:t>
            </a:fld>
            <a:endParaRPr lang="en-US"/>
          </a:p>
        </p:txBody>
      </p:sp>
      <p:sp>
        <p:nvSpPr>
          <p:cNvPr id="4" name="Footer Placeholder 3">
            <a:extLst>
              <a:ext uri="{FF2B5EF4-FFF2-40B4-BE49-F238E27FC236}">
                <a16:creationId xmlns:a16="http://schemas.microsoft.com/office/drawing/2014/main" id="{E3720C85-26D4-414A-B14D-856866C78F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312554C-BDD4-4293-A82A-FB398E59FB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B1F399-4F23-422D-9F69-CD1A3D02815C}" type="slidenum">
              <a:rPr lang="en-US" smtClean="0"/>
              <a:t>‹#›</a:t>
            </a:fld>
            <a:endParaRPr lang="en-US"/>
          </a:p>
        </p:txBody>
      </p:sp>
    </p:spTree>
    <p:extLst>
      <p:ext uri="{BB962C8B-B14F-4D97-AF65-F5344CB8AC3E}">
        <p14:creationId xmlns:p14="http://schemas.microsoft.com/office/powerpoint/2010/main" val="3019228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BAD414-66E1-4278-8DEA-7AA283231983}"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0C3DCB-29AB-46D1-8E16-AED8BD7E98AD}" type="slidenum">
              <a:rPr lang="en-US" smtClean="0"/>
              <a:t>‹#›</a:t>
            </a:fld>
            <a:endParaRPr lang="en-US"/>
          </a:p>
        </p:txBody>
      </p:sp>
    </p:spTree>
    <p:extLst>
      <p:ext uri="{BB962C8B-B14F-4D97-AF65-F5344CB8AC3E}">
        <p14:creationId xmlns:p14="http://schemas.microsoft.com/office/powerpoint/2010/main" val="3452777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10C3DCB-29AB-46D1-8E16-AED8BD7E98AD}" type="slidenum">
              <a:rPr lang="en-US" smtClean="0"/>
              <a:t>3</a:t>
            </a:fld>
            <a:endParaRPr lang="en-US"/>
          </a:p>
        </p:txBody>
      </p:sp>
    </p:spTree>
    <p:extLst>
      <p:ext uri="{BB962C8B-B14F-4D97-AF65-F5344CB8AC3E}">
        <p14:creationId xmlns:p14="http://schemas.microsoft.com/office/powerpoint/2010/main" val="2423503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4E3D2-0EE5-4641-7799-045608636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AC671-1582-6EC2-8261-A8B92589D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9A822A-C6CA-C2E5-1646-B41E3F0A8D64}"/>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753ED82A-07D2-7F07-8958-5E08455DD1EB}"/>
              </a:ext>
            </a:extLst>
          </p:cNvPr>
          <p:cNvSpPr>
            <a:spLocks noGrp="1"/>
          </p:cNvSpPr>
          <p:nvPr>
            <p:ph type="sldNum" sz="quarter" idx="5"/>
          </p:nvPr>
        </p:nvSpPr>
        <p:spPr/>
        <p:txBody>
          <a:bodyPr/>
          <a:lstStyle/>
          <a:p>
            <a:fld id="{A10C3DCB-29AB-46D1-8E16-AED8BD7E98AD}" type="slidenum">
              <a:rPr lang="en-US" smtClean="0"/>
              <a:t>4</a:t>
            </a:fld>
            <a:endParaRPr lang="en-US"/>
          </a:p>
        </p:txBody>
      </p:sp>
    </p:spTree>
    <p:extLst>
      <p:ext uri="{BB962C8B-B14F-4D97-AF65-F5344CB8AC3E}">
        <p14:creationId xmlns:p14="http://schemas.microsoft.com/office/powerpoint/2010/main" val="3325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is an innovative framework designed to streamline the use of language models in applications. It supports combining multiple models to effectively handle various tasks, offering easy APIs for seamless integration. This flexibility allows users to transition smoothly between different models, enhancing their workflows and improving data retrieval and validation processes.</a:t>
            </a:r>
          </a:p>
        </p:txBody>
      </p:sp>
      <p:sp>
        <p:nvSpPr>
          <p:cNvPr id="4" name="Slide Number Placeholder 3"/>
          <p:cNvSpPr>
            <a:spLocks noGrp="1"/>
          </p:cNvSpPr>
          <p:nvPr>
            <p:ph type="sldNum" sz="quarter" idx="5"/>
          </p:nvPr>
        </p:nvSpPr>
        <p:spPr/>
        <p:txBody>
          <a:bodyPr/>
          <a:lstStyle/>
          <a:p>
            <a:fld id="{A10C3DCB-29AB-46D1-8E16-AED8BD7E98AD}" type="slidenum">
              <a:rPr lang="en-US" smtClean="0"/>
              <a:t>43</a:t>
            </a:fld>
            <a:endParaRPr lang="en-US"/>
          </a:p>
        </p:txBody>
      </p:sp>
    </p:spTree>
    <p:extLst>
      <p:ext uri="{BB962C8B-B14F-4D97-AF65-F5344CB8AC3E}">
        <p14:creationId xmlns:p14="http://schemas.microsoft.com/office/powerpoint/2010/main" val="843398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AA864-36FF-CD8D-5B96-7100B6A18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E577C4-D73A-7B8F-F9E1-F3EF3209DA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BEC48-4860-FF4C-7D9C-7C3FFC615E9D}"/>
              </a:ext>
            </a:extLst>
          </p:cNvPr>
          <p:cNvSpPr>
            <a:spLocks noGrp="1"/>
          </p:cNvSpPr>
          <p:nvPr>
            <p:ph type="body" idx="1"/>
          </p:nvPr>
        </p:nvSpPr>
        <p:spPr/>
        <p:txBody>
          <a:bodyPr/>
          <a:lstStyle/>
          <a:p>
            <a:r>
              <a:rPr lang="en-US"/>
              <a:t>LangChain is an innovative framework designed to streamline the use of language models in applications. It supports combining multiple models to effectively handle various tasks, offering easy APIs for seamless integration. This flexibility allows users to transition smoothly between different models, enhancing their workflows and improving data retrieval and validation processes.</a:t>
            </a:r>
          </a:p>
        </p:txBody>
      </p:sp>
      <p:sp>
        <p:nvSpPr>
          <p:cNvPr id="4" name="Slide Number Placeholder 3">
            <a:extLst>
              <a:ext uri="{FF2B5EF4-FFF2-40B4-BE49-F238E27FC236}">
                <a16:creationId xmlns:a16="http://schemas.microsoft.com/office/drawing/2014/main" id="{3DF43020-4F63-CA0D-2544-16FDB7EBDE20}"/>
              </a:ext>
            </a:extLst>
          </p:cNvPr>
          <p:cNvSpPr>
            <a:spLocks noGrp="1"/>
          </p:cNvSpPr>
          <p:nvPr>
            <p:ph type="sldNum" sz="quarter" idx="5"/>
          </p:nvPr>
        </p:nvSpPr>
        <p:spPr/>
        <p:txBody>
          <a:bodyPr/>
          <a:lstStyle/>
          <a:p>
            <a:fld id="{A10C3DCB-29AB-46D1-8E16-AED8BD7E98AD}" type="slidenum">
              <a:rPr lang="en-US" smtClean="0"/>
              <a:t>44</a:t>
            </a:fld>
            <a:endParaRPr lang="en-US"/>
          </a:p>
        </p:txBody>
      </p:sp>
    </p:spTree>
    <p:extLst>
      <p:ext uri="{BB962C8B-B14F-4D97-AF65-F5344CB8AC3E}">
        <p14:creationId xmlns:p14="http://schemas.microsoft.com/office/powerpoint/2010/main" val="317450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DD6-DA3D-A701-741F-08AD67C359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6468A5-AD17-A9B5-FEA9-56F6D2B05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1F422-A5FA-AF93-AAAE-6581038FDFAD}"/>
              </a:ext>
            </a:extLst>
          </p:cNvPr>
          <p:cNvSpPr>
            <a:spLocks noGrp="1"/>
          </p:cNvSpPr>
          <p:nvPr>
            <p:ph type="body" idx="1"/>
          </p:nvPr>
        </p:nvSpPr>
        <p:spPr/>
        <p:txBody>
          <a:bodyPr/>
          <a:lstStyle/>
          <a:p>
            <a:r>
              <a:rPr lang="en-US"/>
              <a:t>LangChain is an innovative framework designed to streamline the use of language models in applications. It supports combining multiple models to effectively handle various tasks, offering easy APIs for seamless integration. This flexibility allows users to transition smoothly between different models, enhancing their workflows and improving data retrieval and validation processes.</a:t>
            </a:r>
          </a:p>
        </p:txBody>
      </p:sp>
      <p:sp>
        <p:nvSpPr>
          <p:cNvPr id="4" name="Slide Number Placeholder 3">
            <a:extLst>
              <a:ext uri="{FF2B5EF4-FFF2-40B4-BE49-F238E27FC236}">
                <a16:creationId xmlns:a16="http://schemas.microsoft.com/office/drawing/2014/main" id="{ADF3C2A1-BBAA-8F1E-397D-532D50BE4186}"/>
              </a:ext>
            </a:extLst>
          </p:cNvPr>
          <p:cNvSpPr>
            <a:spLocks noGrp="1"/>
          </p:cNvSpPr>
          <p:nvPr>
            <p:ph type="sldNum" sz="quarter" idx="5"/>
          </p:nvPr>
        </p:nvSpPr>
        <p:spPr/>
        <p:txBody>
          <a:bodyPr/>
          <a:lstStyle/>
          <a:p>
            <a:fld id="{A10C3DCB-29AB-46D1-8E16-AED8BD7E98AD}" type="slidenum">
              <a:rPr lang="en-US" smtClean="0"/>
              <a:t>45</a:t>
            </a:fld>
            <a:endParaRPr lang="en-US"/>
          </a:p>
        </p:txBody>
      </p:sp>
    </p:spTree>
    <p:extLst>
      <p:ext uri="{BB962C8B-B14F-4D97-AF65-F5344CB8AC3E}">
        <p14:creationId xmlns:p14="http://schemas.microsoft.com/office/powerpoint/2010/main" val="1949270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ssion Title Card">
    <p:bg>
      <p:bgRef idx="1001">
        <a:schemeClr val="bg1"/>
      </p:bgRef>
    </p:bg>
    <p:spTree>
      <p:nvGrpSpPr>
        <p:cNvPr id="1" name=""/>
        <p:cNvGrpSpPr/>
        <p:nvPr/>
      </p:nvGrpSpPr>
      <p:grpSpPr>
        <a:xfrm>
          <a:off x="0" y="0"/>
          <a:ext cx="0" cy="0"/>
          <a:chOff x="0" y="0"/>
          <a:chExt cx="0" cy="0"/>
        </a:xfrm>
      </p:grpSpPr>
      <p:pic>
        <p:nvPicPr>
          <p:cNvPr id="7" name="Picture 6" descr="A colorful explosion of paint&#10;&#10;Description automatically generated">
            <a:extLst>
              <a:ext uri="{FF2B5EF4-FFF2-40B4-BE49-F238E27FC236}">
                <a16:creationId xmlns:a16="http://schemas.microsoft.com/office/drawing/2014/main" id="{6C2F9174-2927-D59E-675A-BA6B0D68B70E}"/>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rot="3185367">
            <a:off x="7047474" y="838862"/>
            <a:ext cx="4192822" cy="4192822"/>
          </a:xfrm>
          <a:prstGeom prst="rect">
            <a:avLst/>
          </a:prstGeom>
        </p:spPr>
      </p:pic>
      <p:pic>
        <p:nvPicPr>
          <p:cNvPr id="12" name="Picture 11" descr="A colorful explosion of paint&#10;&#10;AI-generated content may be incorrect.">
            <a:extLst>
              <a:ext uri="{FF2B5EF4-FFF2-40B4-BE49-F238E27FC236}">
                <a16:creationId xmlns:a16="http://schemas.microsoft.com/office/drawing/2014/main" id="{B6497EFF-2138-FC50-325F-4E12ED6A9ED5}"/>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Lst>
          </a:blip>
          <a:stretch>
            <a:fillRect/>
          </a:stretch>
        </p:blipFill>
        <p:spPr>
          <a:xfrm rot="10328625">
            <a:off x="-140851" y="2976884"/>
            <a:ext cx="3682314" cy="3682314"/>
          </a:xfrm>
          <a:prstGeom prst="rect">
            <a:avLst/>
          </a:prstGeom>
        </p:spPr>
      </p:pic>
      <p:sp>
        <p:nvSpPr>
          <p:cNvPr id="8" name="Title 7">
            <a:extLst>
              <a:ext uri="{FF2B5EF4-FFF2-40B4-BE49-F238E27FC236}">
                <a16:creationId xmlns:a16="http://schemas.microsoft.com/office/drawing/2014/main" id="{DD459986-6F5A-62DD-41B4-D26785F65D98}"/>
              </a:ext>
            </a:extLst>
          </p:cNvPr>
          <p:cNvSpPr>
            <a:spLocks noGrp="1"/>
          </p:cNvSpPr>
          <p:nvPr>
            <p:ph type="title"/>
          </p:nvPr>
        </p:nvSpPr>
        <p:spPr>
          <a:xfrm>
            <a:off x="609600" y="231140"/>
            <a:ext cx="10972800" cy="1143000"/>
          </a:xfrm>
        </p:spPr>
        <p:txBody>
          <a:bodyPr/>
          <a:lstStyle/>
          <a:p>
            <a:r>
              <a:rPr lang="en-US"/>
              <a:t>Click to edit Master title style</a:t>
            </a:r>
          </a:p>
        </p:txBody>
      </p:sp>
      <p:sp>
        <p:nvSpPr>
          <p:cNvPr id="17" name="Content Placeholder 16">
            <a:extLst>
              <a:ext uri="{FF2B5EF4-FFF2-40B4-BE49-F238E27FC236}">
                <a16:creationId xmlns:a16="http://schemas.microsoft.com/office/drawing/2014/main" id="{85085D74-275A-37EE-F883-D2C2E9A35D08}"/>
              </a:ext>
            </a:extLst>
          </p:cNvPr>
          <p:cNvSpPr>
            <a:spLocks noGrp="1"/>
          </p:cNvSpPr>
          <p:nvPr>
            <p:ph sz="quarter" idx="11" hasCustomPrompt="1"/>
          </p:nvPr>
        </p:nvSpPr>
        <p:spPr>
          <a:xfrm>
            <a:off x="828091" y="1884121"/>
            <a:ext cx="6858000" cy="498369"/>
          </a:xfrm>
        </p:spPr>
        <p:txBody>
          <a:bodyPr/>
          <a:lstStyle>
            <a:lvl1pPr marL="0" indent="0">
              <a:buNone/>
              <a:defRPr sz="2400" b="1" i="0" spc="-50" baseline="0">
                <a:solidFill>
                  <a:schemeClr val="accent2"/>
                </a:solidFill>
                <a:latin typeface="+mn-lt"/>
                <a:ea typeface="Open Sans" panose="020B0606030504020204" pitchFamily="34" charset="0"/>
                <a:cs typeface="Open Sans" panose="020B0606030504020204" pitchFamily="34" charset="0"/>
              </a:defRPr>
            </a:lvl1pPr>
          </a:lstStyle>
          <a:p>
            <a:pPr lvl="0"/>
            <a:r>
              <a:rPr lang="en-US"/>
              <a:t>CLICK TO EDIT MASTER TEXT STYLES</a:t>
            </a:r>
          </a:p>
        </p:txBody>
      </p:sp>
      <p:cxnSp>
        <p:nvCxnSpPr>
          <p:cNvPr id="20" name="Straight Connector 19">
            <a:extLst>
              <a:ext uri="{FF2B5EF4-FFF2-40B4-BE49-F238E27FC236}">
                <a16:creationId xmlns:a16="http://schemas.microsoft.com/office/drawing/2014/main" id="{6C795E34-EDCB-6379-34BB-9D597C186624}"/>
              </a:ext>
            </a:extLst>
          </p:cNvPr>
          <p:cNvCxnSpPr>
            <a:cxnSpLocks/>
          </p:cNvCxnSpPr>
          <p:nvPr userDrawn="1"/>
        </p:nvCxnSpPr>
        <p:spPr>
          <a:xfrm>
            <a:off x="609600" y="1801753"/>
            <a:ext cx="96436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 name="Rounded Rectangle 2">
            <a:extLst>
              <a:ext uri="{FF2B5EF4-FFF2-40B4-BE49-F238E27FC236}">
                <a16:creationId xmlns:a16="http://schemas.microsoft.com/office/drawing/2014/main" id="{C46FEC6E-3B93-1033-E7BA-0506FEB5253B}"/>
              </a:ext>
            </a:extLst>
          </p:cNvPr>
          <p:cNvSpPr>
            <a:spLocks noGrp="1" noRot="1" noMove="1" noResize="1" noEditPoints="1" noAdjustHandles="1" noChangeArrowheads="1" noChangeShapeType="1"/>
          </p:cNvSpPr>
          <p:nvPr userDrawn="1"/>
        </p:nvSpPr>
        <p:spPr>
          <a:xfrm>
            <a:off x="828091" y="2598423"/>
            <a:ext cx="8056879" cy="3456937"/>
          </a:xfrm>
          <a:prstGeom prst="roundRect">
            <a:avLst>
              <a:gd name="adj" fmla="val 11204"/>
            </a:avLst>
          </a:prstGeom>
          <a:solidFill>
            <a:srgbClr val="F3F7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1">
            <a:extLst>
              <a:ext uri="{FF2B5EF4-FFF2-40B4-BE49-F238E27FC236}">
                <a16:creationId xmlns:a16="http://schemas.microsoft.com/office/drawing/2014/main" id="{CAE3B807-2E3C-0EEF-DD25-70ACA183C1AB}"/>
              </a:ext>
            </a:extLst>
          </p:cNvPr>
          <p:cNvSpPr>
            <a:spLocks noGrp="1"/>
          </p:cNvSpPr>
          <p:nvPr>
            <p:ph type="ftr" sz="quarter" idx="3"/>
          </p:nvPr>
        </p:nvSpPr>
        <p:spPr>
          <a:xfrm>
            <a:off x="8576729" y="6374286"/>
            <a:ext cx="3272371" cy="200370"/>
          </a:xfrm>
          <a:prstGeom prst="rect">
            <a:avLst/>
          </a:prstGeom>
        </p:spPr>
        <p:txBody>
          <a:bodyPr vert="horz" lIns="0" tIns="0" rIns="0" bIns="0" rtlCol="0" anchor="ctr"/>
          <a:lstStyle>
            <a:lvl1pPr algn="r">
              <a:defRPr sz="1200" b="0" i="0">
                <a:solidFill>
                  <a:schemeClr val="tx2"/>
                </a:solidFill>
                <a:latin typeface="+mj-lt"/>
                <a:ea typeface="Urbanist Medium" panose="020B0A04040200000203" pitchFamily="34" charset="77"/>
                <a:cs typeface="Urbanist Medium" panose="020B0A04040200000203" pitchFamily="34" charset="77"/>
              </a:defRPr>
            </a:lvl1p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15" name="Text Placeholder 2">
            <a:extLst>
              <a:ext uri="{FF2B5EF4-FFF2-40B4-BE49-F238E27FC236}">
                <a16:creationId xmlns:a16="http://schemas.microsoft.com/office/drawing/2014/main" id="{694EE5A1-B5A9-9C69-9B1B-4B9FD76C7BFA}"/>
              </a:ext>
            </a:extLst>
          </p:cNvPr>
          <p:cNvSpPr>
            <a:spLocks noGrp="1"/>
          </p:cNvSpPr>
          <p:nvPr>
            <p:ph idx="1" hasCustomPrompt="1"/>
          </p:nvPr>
        </p:nvSpPr>
        <p:spPr bwMode="auto">
          <a:xfrm>
            <a:off x="1237202" y="2955292"/>
            <a:ext cx="723494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347472" indent="-347472">
              <a:spcBef>
                <a:spcPts val="300"/>
              </a:spcBef>
              <a:buClr>
                <a:schemeClr val="tx1">
                  <a:lumMod val="65000"/>
                  <a:lumOff val="35000"/>
                </a:schemeClr>
              </a:buClr>
              <a:defRPr sz="2400">
                <a:solidFill>
                  <a:schemeClr val="tx1">
                    <a:lumMod val="75000"/>
                    <a:lumOff val="25000"/>
                  </a:schemeClr>
                </a:solidFill>
                <a:latin typeface="+mn-lt"/>
                <a:ea typeface="Open Sans" panose="020B0606030504020204" pitchFamily="34" charset="0"/>
                <a:cs typeface="Open Sans" panose="020B0606030504020204" pitchFamily="34" charset="0"/>
              </a:defRPr>
            </a:lvl1pPr>
            <a:lvl2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2pPr>
            <a:lvl3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3pPr>
            <a:lvl4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4pPr>
            <a:lvl5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5pPr>
          </a:lstStyle>
          <a:p>
            <a:pPr lvl="0"/>
            <a:r>
              <a:rPr lang="en-US" altLang="en-US"/>
              <a:t>Click to edit faculty names</a:t>
            </a:r>
          </a:p>
        </p:txBody>
      </p:sp>
      <p:sp>
        <p:nvSpPr>
          <p:cNvPr id="4" name="Footer Placeholder 1">
            <a:extLst>
              <a:ext uri="{FF2B5EF4-FFF2-40B4-BE49-F238E27FC236}">
                <a16:creationId xmlns:a16="http://schemas.microsoft.com/office/drawing/2014/main" id="{225494FB-1E14-36D9-116A-B17B0900BE24}"/>
              </a:ext>
            </a:extLst>
          </p:cNvPr>
          <p:cNvSpPr txBox="1">
            <a:spLocks/>
          </p:cNvSpPr>
          <p:nvPr userDrawn="1"/>
        </p:nvSpPr>
        <p:spPr>
          <a:xfrm>
            <a:off x="4288364" y="6374286"/>
            <a:ext cx="3615272" cy="214631"/>
          </a:xfrm>
          <a:prstGeom prst="rect">
            <a:avLst/>
          </a:prstGeom>
        </p:spPr>
        <p:txBody>
          <a:bodyPr vert="horz" lIns="0" tIns="0" rIns="0" bIns="0" rtlCol="0" anchor="ctr"/>
          <a:lstStyle>
            <a:defPPr>
              <a:defRPr lang="en-US"/>
            </a:defPPr>
            <a:lvl1pPr marL="0" algn="r" defTabSz="914400" rtl="0" eaLnBrk="1" latinLnBrk="0" hangingPunct="1">
              <a:defRPr sz="1200" b="0" i="0" kern="1200">
                <a:solidFill>
                  <a:schemeClr val="tx2"/>
                </a:solidFill>
                <a:latin typeface="+mj-lt"/>
                <a:ea typeface="Urbanist Medium" panose="020B0A04040200000203" pitchFamily="34" charset="77"/>
                <a:cs typeface="Urbanist Medium" panose="020B0A04040200000203" pitchFamily="34"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tx1">
                    <a:lumMod val="50000"/>
                    <a:lumOff val="50000"/>
                  </a:schemeClr>
                </a:solidFill>
              </a:rPr>
              <a:t>New Heights in Imaging Informatics</a:t>
            </a:r>
          </a:p>
        </p:txBody>
      </p:sp>
    </p:spTree>
    <p:extLst>
      <p:ext uri="{BB962C8B-B14F-4D97-AF65-F5344CB8AC3E}">
        <p14:creationId xmlns:p14="http://schemas.microsoft.com/office/powerpoint/2010/main" val="3272743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on Whit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760CCF5-DFF3-49C5-8CAB-8177E0D91B1C}"/>
              </a:ext>
            </a:extLst>
          </p:cNvPr>
          <p:cNvSpPr>
            <a:spLocks noGrp="1"/>
          </p:cNvSpPr>
          <p:nvPr>
            <p:ph type="title"/>
          </p:nvPr>
        </p:nvSpPr>
        <p:spPr>
          <a:xfrm>
            <a:off x="609760" y="227013"/>
            <a:ext cx="10972482" cy="1143000"/>
          </a:xfrm>
        </p:spPr>
        <p:txBody>
          <a:bodyPr/>
          <a:lstStyle>
            <a:lvl1pPr>
              <a:defRPr sz="4000" b="1" i="0" baseline="0">
                <a:solidFill>
                  <a:schemeClr val="tx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10" name="Text Placeholder 2">
            <a:extLst>
              <a:ext uri="{FF2B5EF4-FFF2-40B4-BE49-F238E27FC236}">
                <a16:creationId xmlns:a16="http://schemas.microsoft.com/office/drawing/2014/main" id="{12957395-102E-42DC-BF9F-5782544A7320}"/>
              </a:ext>
            </a:extLst>
          </p:cNvPr>
          <p:cNvSpPr>
            <a:spLocks noGrp="1"/>
          </p:cNvSpPr>
          <p:nvPr>
            <p:ph idx="1"/>
          </p:nvPr>
        </p:nvSpPr>
        <p:spPr bwMode="auto">
          <a:xfrm>
            <a:off x="609760" y="1608713"/>
            <a:ext cx="1097248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1pPr>
            <a:lvl2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2pPr>
            <a:lvl3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3pPr>
            <a:lvl4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4pPr>
            <a:lvl5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TextBox 3">
            <a:extLst>
              <a:ext uri="{FF2B5EF4-FFF2-40B4-BE49-F238E27FC236}">
                <a16:creationId xmlns:a16="http://schemas.microsoft.com/office/drawing/2014/main" id="{7CCD2A0C-F051-C19A-70D0-4425D8FEEEDC}"/>
              </a:ext>
            </a:extLst>
          </p:cNvPr>
          <p:cNvSpPr txBox="1"/>
          <p:nvPr userDrawn="1"/>
        </p:nvSpPr>
        <p:spPr>
          <a:xfrm>
            <a:off x="2156791" y="6291470"/>
            <a:ext cx="184731" cy="369332"/>
          </a:xfrm>
          <a:prstGeom prst="rect">
            <a:avLst/>
          </a:prstGeom>
          <a:noFill/>
        </p:spPr>
        <p:txBody>
          <a:bodyPr wrap="none" rtlCol="0">
            <a:spAutoFit/>
          </a:bodyPr>
          <a:lstStyle/>
          <a:p>
            <a:endParaRPr lang="en-US"/>
          </a:p>
        </p:txBody>
      </p:sp>
      <p:sp>
        <p:nvSpPr>
          <p:cNvPr id="3" name="Footer Placeholder 1">
            <a:extLst>
              <a:ext uri="{FF2B5EF4-FFF2-40B4-BE49-F238E27FC236}">
                <a16:creationId xmlns:a16="http://schemas.microsoft.com/office/drawing/2014/main" id="{A97DB80B-9C7E-EBB6-C1A6-48E97666CBFD}"/>
              </a:ext>
            </a:extLst>
          </p:cNvPr>
          <p:cNvSpPr>
            <a:spLocks noGrp="1"/>
          </p:cNvSpPr>
          <p:nvPr>
            <p:ph type="ftr" sz="quarter" idx="3"/>
          </p:nvPr>
        </p:nvSpPr>
        <p:spPr>
          <a:xfrm>
            <a:off x="8557044" y="6375951"/>
            <a:ext cx="3272371" cy="200370"/>
          </a:xfrm>
          <a:prstGeom prst="rect">
            <a:avLst/>
          </a:prstGeom>
        </p:spPr>
        <p:txBody>
          <a:bodyPr vert="horz" lIns="0" tIns="0" rIns="0" bIns="0" rtlCol="0" anchor="ctr"/>
          <a:lstStyle>
            <a:lvl1pPr algn="r">
              <a:defRPr sz="1200" b="0" i="0">
                <a:solidFill>
                  <a:schemeClr val="tx2"/>
                </a:solidFill>
                <a:latin typeface="+mj-lt"/>
                <a:ea typeface="Urbanist Medium" panose="020B0A04040200000203" pitchFamily="34" charset="77"/>
                <a:cs typeface="Urbanist Medium" panose="020B0A04040200000203" pitchFamily="34" charset="77"/>
              </a:defRPr>
            </a:lvl1p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a:t>
            </a:r>
            <a:r>
              <a:rPr lang="en-US" err="1">
                <a:solidFill>
                  <a:srgbClr val="00AAFF"/>
                </a:solidFill>
              </a:rPr>
              <a:t>SIIM_Tweets</a:t>
            </a:r>
            <a:r>
              <a:rPr lang="en-US">
                <a:solidFill>
                  <a:srgbClr val="00AAFF"/>
                </a:solidFill>
              </a:rPr>
              <a:t>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5" name="Picture 4">
            <a:extLst>
              <a:ext uri="{FF2B5EF4-FFF2-40B4-BE49-F238E27FC236}">
                <a16:creationId xmlns:a16="http://schemas.microsoft.com/office/drawing/2014/main" id="{7858C3D6-F223-AC0F-C985-0A558841BA80}"/>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034077" y="0"/>
            <a:ext cx="3157923" cy="1451919"/>
          </a:xfrm>
          <a:prstGeom prst="rect">
            <a:avLst/>
          </a:prstGeom>
        </p:spPr>
      </p:pic>
    </p:spTree>
    <p:extLst>
      <p:ext uri="{BB962C8B-B14F-4D97-AF65-F5344CB8AC3E}">
        <p14:creationId xmlns:p14="http://schemas.microsoft.com/office/powerpoint/2010/main" val="624951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2" pos="3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Slide">
    <p:bg>
      <p:bgRef idx="1001">
        <a:schemeClr val="bg1"/>
      </p:bgRef>
    </p:bg>
    <p:spTree>
      <p:nvGrpSpPr>
        <p:cNvPr id="1" name=""/>
        <p:cNvGrpSpPr/>
        <p:nvPr/>
      </p:nvGrpSpPr>
      <p:grpSpPr>
        <a:xfrm>
          <a:off x="0" y="0"/>
          <a:ext cx="0" cy="0"/>
          <a:chOff x="0" y="0"/>
          <a:chExt cx="0" cy="0"/>
        </a:xfrm>
      </p:grpSpPr>
      <p:pic>
        <p:nvPicPr>
          <p:cNvPr id="7" name="Picture 6" descr="A colorful explosion of paint&#10;&#10;Description automatically generated">
            <a:extLst>
              <a:ext uri="{FF2B5EF4-FFF2-40B4-BE49-F238E27FC236}">
                <a16:creationId xmlns:a16="http://schemas.microsoft.com/office/drawing/2014/main" id="{6C2F9174-2927-D59E-675A-BA6B0D68B70E}"/>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rot="11336169">
            <a:off x="8397658" y="1717232"/>
            <a:ext cx="3805876" cy="3805876"/>
          </a:xfrm>
          <a:prstGeom prst="rect">
            <a:avLst/>
          </a:prstGeom>
        </p:spPr>
      </p:pic>
      <p:pic>
        <p:nvPicPr>
          <p:cNvPr id="12" name="Picture 11" descr="A colorful explosion of paint&#10;&#10;AI-generated content may be incorrect.">
            <a:extLst>
              <a:ext uri="{FF2B5EF4-FFF2-40B4-BE49-F238E27FC236}">
                <a16:creationId xmlns:a16="http://schemas.microsoft.com/office/drawing/2014/main" id="{B6497EFF-2138-FC50-325F-4E12ED6A9ED5}"/>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Lst>
          </a:blip>
          <a:stretch>
            <a:fillRect/>
          </a:stretch>
        </p:blipFill>
        <p:spPr>
          <a:xfrm rot="18121661">
            <a:off x="-21648" y="-51524"/>
            <a:ext cx="3709831" cy="3709831"/>
          </a:xfrm>
          <a:prstGeom prst="rect">
            <a:avLst/>
          </a:prstGeom>
        </p:spPr>
      </p:pic>
      <p:sp>
        <p:nvSpPr>
          <p:cNvPr id="8" name="Title 7">
            <a:extLst>
              <a:ext uri="{FF2B5EF4-FFF2-40B4-BE49-F238E27FC236}">
                <a16:creationId xmlns:a16="http://schemas.microsoft.com/office/drawing/2014/main" id="{DD459986-6F5A-62DD-41B4-D26785F65D98}"/>
              </a:ext>
            </a:extLst>
          </p:cNvPr>
          <p:cNvSpPr>
            <a:spLocks noGrp="1"/>
          </p:cNvSpPr>
          <p:nvPr>
            <p:ph type="title"/>
          </p:nvPr>
        </p:nvSpPr>
        <p:spPr>
          <a:xfrm>
            <a:off x="876299" y="4617053"/>
            <a:ext cx="10972800" cy="1143000"/>
          </a:xfrm>
        </p:spPr>
        <p:txBody>
          <a:bodyPr/>
          <a:lstStyle/>
          <a:p>
            <a:r>
              <a:rPr lang="en-US"/>
              <a:t>Click to edit Master title style</a:t>
            </a:r>
          </a:p>
        </p:txBody>
      </p:sp>
      <p:sp>
        <p:nvSpPr>
          <p:cNvPr id="3" name="Rounded Rectangle 2">
            <a:extLst>
              <a:ext uri="{FF2B5EF4-FFF2-40B4-BE49-F238E27FC236}">
                <a16:creationId xmlns:a16="http://schemas.microsoft.com/office/drawing/2014/main" id="{C46FEC6E-3B93-1033-E7BA-0506FEB5253B}"/>
              </a:ext>
            </a:extLst>
          </p:cNvPr>
          <p:cNvSpPr>
            <a:spLocks noGrp="1" noRot="1" noMove="1" noResize="1" noEditPoints="1" noAdjustHandles="1" noChangeArrowheads="1" noChangeShapeType="1"/>
          </p:cNvSpPr>
          <p:nvPr userDrawn="1"/>
        </p:nvSpPr>
        <p:spPr>
          <a:xfrm>
            <a:off x="653965" y="902751"/>
            <a:ext cx="11195134" cy="3456937"/>
          </a:xfrm>
          <a:prstGeom prst="roundRect">
            <a:avLst>
              <a:gd name="adj" fmla="val 11204"/>
            </a:avLst>
          </a:prstGeom>
          <a:solidFill>
            <a:srgbClr val="E9ED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1">
            <a:extLst>
              <a:ext uri="{FF2B5EF4-FFF2-40B4-BE49-F238E27FC236}">
                <a16:creationId xmlns:a16="http://schemas.microsoft.com/office/drawing/2014/main" id="{CAE3B807-2E3C-0EEF-DD25-70ACA183C1AB}"/>
              </a:ext>
            </a:extLst>
          </p:cNvPr>
          <p:cNvSpPr>
            <a:spLocks noGrp="1"/>
          </p:cNvSpPr>
          <p:nvPr>
            <p:ph type="ftr" sz="quarter" idx="3"/>
          </p:nvPr>
        </p:nvSpPr>
        <p:spPr>
          <a:xfrm>
            <a:off x="8576729" y="6374286"/>
            <a:ext cx="3272371" cy="200370"/>
          </a:xfrm>
          <a:prstGeom prst="rect">
            <a:avLst/>
          </a:prstGeom>
        </p:spPr>
        <p:txBody>
          <a:bodyPr vert="horz" lIns="0" tIns="0" rIns="0" bIns="0" rtlCol="0" anchor="ctr"/>
          <a:lstStyle>
            <a:lvl1pPr algn="r">
              <a:defRPr sz="1200" b="0" i="0">
                <a:solidFill>
                  <a:schemeClr val="tx2"/>
                </a:solidFill>
                <a:latin typeface="+mj-lt"/>
                <a:ea typeface="Urbanist Medium" panose="020B0A04040200000203" pitchFamily="34" charset="77"/>
                <a:cs typeface="Urbanist Medium" panose="020B0A04040200000203" pitchFamily="34" charset="77"/>
              </a:defRPr>
            </a:lvl1p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15" name="Text Placeholder 2">
            <a:extLst>
              <a:ext uri="{FF2B5EF4-FFF2-40B4-BE49-F238E27FC236}">
                <a16:creationId xmlns:a16="http://schemas.microsoft.com/office/drawing/2014/main" id="{694EE5A1-B5A9-9C69-9B1B-4B9FD76C7BFA}"/>
              </a:ext>
            </a:extLst>
          </p:cNvPr>
          <p:cNvSpPr>
            <a:spLocks noGrp="1"/>
          </p:cNvSpPr>
          <p:nvPr>
            <p:ph idx="1" hasCustomPrompt="1"/>
          </p:nvPr>
        </p:nvSpPr>
        <p:spPr bwMode="auto">
          <a:xfrm>
            <a:off x="1028679" y="1259620"/>
            <a:ext cx="10420109"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lgn="ctr">
              <a:spcBef>
                <a:spcPts val="300"/>
              </a:spcBef>
              <a:buClr>
                <a:schemeClr val="tx1">
                  <a:lumMod val="65000"/>
                  <a:lumOff val="35000"/>
                </a:schemeClr>
              </a:buClr>
              <a:buNone/>
              <a:defRPr sz="2400">
                <a:solidFill>
                  <a:schemeClr val="tx1">
                    <a:lumMod val="75000"/>
                    <a:lumOff val="25000"/>
                  </a:schemeClr>
                </a:solidFill>
                <a:latin typeface="+mn-lt"/>
                <a:ea typeface="Open Sans" panose="020B0606030504020204" pitchFamily="34" charset="0"/>
                <a:cs typeface="Open Sans" panose="020B0606030504020204" pitchFamily="34" charset="0"/>
              </a:defRPr>
            </a:lvl1pPr>
            <a:lvl2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2pPr>
            <a:lvl3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3pPr>
            <a:lvl4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4pPr>
            <a:lvl5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5pPr>
          </a:lstStyle>
          <a:p>
            <a:pPr lvl="0"/>
            <a:r>
              <a:rPr lang="en-US" altLang="en-US"/>
              <a:t>Add an image for text</a:t>
            </a:r>
          </a:p>
        </p:txBody>
      </p:sp>
    </p:spTree>
    <p:extLst>
      <p:ext uri="{BB962C8B-B14F-4D97-AF65-F5344CB8AC3E}">
        <p14:creationId xmlns:p14="http://schemas.microsoft.com/office/powerpoint/2010/main" val="699013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on Gray">
    <p:bg>
      <p:bgPr>
        <a:solidFill>
          <a:srgbClr val="E9EDED"/>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760CCF5-DFF3-49C5-8CAB-8177E0D91B1C}"/>
              </a:ext>
            </a:extLst>
          </p:cNvPr>
          <p:cNvSpPr>
            <a:spLocks noGrp="1"/>
          </p:cNvSpPr>
          <p:nvPr>
            <p:ph type="title"/>
          </p:nvPr>
        </p:nvSpPr>
        <p:spPr>
          <a:xfrm>
            <a:off x="609760" y="227013"/>
            <a:ext cx="10972482" cy="1143000"/>
          </a:xfrm>
        </p:spPr>
        <p:txBody>
          <a:bodyPr/>
          <a:lstStyle>
            <a:lvl1pPr>
              <a:defRPr sz="4000" b="1" i="0" spc="-50" baseline="0">
                <a:solidFill>
                  <a:schemeClr val="tx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10" name="Text Placeholder 2">
            <a:extLst>
              <a:ext uri="{FF2B5EF4-FFF2-40B4-BE49-F238E27FC236}">
                <a16:creationId xmlns:a16="http://schemas.microsoft.com/office/drawing/2014/main" id="{12957395-102E-42DC-BF9F-5782544A7320}"/>
              </a:ext>
            </a:extLst>
          </p:cNvPr>
          <p:cNvSpPr>
            <a:spLocks noGrp="1"/>
          </p:cNvSpPr>
          <p:nvPr>
            <p:ph idx="1"/>
          </p:nvPr>
        </p:nvSpPr>
        <p:spPr bwMode="auto">
          <a:xfrm>
            <a:off x="609760" y="1608713"/>
            <a:ext cx="1097248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1pPr>
            <a:lvl2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2pPr>
            <a:lvl3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3pPr>
            <a:lvl4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4pPr>
            <a:lvl5pPr>
              <a:buClr>
                <a:schemeClr val="tx1">
                  <a:lumMod val="65000"/>
                  <a:lumOff val="35000"/>
                </a:schemeClr>
              </a:buClr>
              <a:defRPr>
                <a:solidFill>
                  <a:schemeClr val="tx1">
                    <a:lumMod val="75000"/>
                    <a:lumOff val="25000"/>
                  </a:schemeClr>
                </a:solidFill>
                <a:latin typeface="+mj-lt"/>
                <a:ea typeface="Open Sans" panose="020B0606030504020204" pitchFamily="34" charset="0"/>
                <a:cs typeface="Open Sans" panose="020B060603050402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 name="Footer Placeholder 1">
            <a:extLst>
              <a:ext uri="{FF2B5EF4-FFF2-40B4-BE49-F238E27FC236}">
                <a16:creationId xmlns:a16="http://schemas.microsoft.com/office/drawing/2014/main" id="{B81F7069-A898-1CEC-F743-4BE2AFC7255E}"/>
              </a:ext>
            </a:extLst>
          </p:cNvPr>
          <p:cNvSpPr>
            <a:spLocks noGrp="1"/>
          </p:cNvSpPr>
          <p:nvPr>
            <p:ph type="ftr" sz="quarter" idx="3"/>
          </p:nvPr>
        </p:nvSpPr>
        <p:spPr>
          <a:xfrm>
            <a:off x="8576729" y="6383644"/>
            <a:ext cx="3272371" cy="200370"/>
          </a:xfrm>
          <a:prstGeom prst="rect">
            <a:avLst/>
          </a:prstGeom>
        </p:spPr>
        <p:txBody>
          <a:bodyPr vert="horz" lIns="0" tIns="0" rIns="0" bIns="0" rtlCol="0" anchor="ctr"/>
          <a:lstStyle>
            <a:lvl1pPr algn="r">
              <a:defRPr sz="1200" b="0" i="0">
                <a:solidFill>
                  <a:schemeClr val="tx2"/>
                </a:solidFill>
                <a:latin typeface="+mj-lt"/>
                <a:ea typeface="Urbanist Medium" panose="020B0A04040200000203" pitchFamily="34" charset="77"/>
                <a:cs typeface="Urbanist Medium" panose="020B0A04040200000203" pitchFamily="34" charset="77"/>
              </a:defRPr>
            </a:lvl1p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2" name="Picture 1">
            <a:extLst>
              <a:ext uri="{FF2B5EF4-FFF2-40B4-BE49-F238E27FC236}">
                <a16:creationId xmlns:a16="http://schemas.microsoft.com/office/drawing/2014/main" id="{E5E6CB27-0154-D39B-4426-AD7F499C7B07}"/>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034077" y="0"/>
            <a:ext cx="3157923" cy="1451919"/>
          </a:xfrm>
          <a:prstGeom prst="rect">
            <a:avLst/>
          </a:prstGeom>
        </p:spPr>
      </p:pic>
    </p:spTree>
    <p:extLst>
      <p:ext uri="{BB962C8B-B14F-4D97-AF65-F5344CB8AC3E}">
        <p14:creationId xmlns:p14="http://schemas.microsoft.com/office/powerpoint/2010/main" val="26354112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2" pos="38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wo Columns on Whi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33E78D-C6B8-9BAD-DBDD-70CA71AAA602}"/>
              </a:ext>
            </a:extLst>
          </p:cNvPr>
          <p:cNvSpPr>
            <a:spLocks noGrp="1"/>
          </p:cNvSpPr>
          <p:nvPr>
            <p:ph type="title"/>
          </p:nvPr>
        </p:nvSpPr>
        <p:spPr>
          <a:xfrm>
            <a:off x="609760" y="227013"/>
            <a:ext cx="10972482" cy="1143000"/>
          </a:xfrm>
        </p:spPr>
        <p:txBody>
          <a:bodyPr/>
          <a:lstStyle>
            <a:lvl1pPr>
              <a:defRPr sz="4000" b="1" i="0" baseline="0">
                <a:solidFill>
                  <a:schemeClr val="tx1"/>
                </a:solidFill>
                <a:latin typeface="+mn-lt"/>
                <a:ea typeface="Open Sans" panose="020B0606030504020204" pitchFamily="34" charset="0"/>
                <a:cs typeface="Open Sans" panose="020B0606030504020204" pitchFamily="34" charset="0"/>
              </a:defRPr>
            </a:lvl1pPr>
          </a:lstStyle>
          <a:p>
            <a:r>
              <a:rPr lang="en-US"/>
              <a:t>Click to edit Master title style</a:t>
            </a:r>
          </a:p>
        </p:txBody>
      </p:sp>
      <p:sp>
        <p:nvSpPr>
          <p:cNvPr id="9" name="TextBox 8">
            <a:extLst>
              <a:ext uri="{FF2B5EF4-FFF2-40B4-BE49-F238E27FC236}">
                <a16:creationId xmlns:a16="http://schemas.microsoft.com/office/drawing/2014/main" id="{652669D7-74F4-F2CB-EF90-03856F1D2849}"/>
              </a:ext>
            </a:extLst>
          </p:cNvPr>
          <p:cNvSpPr txBox="1"/>
          <p:nvPr userDrawn="1"/>
        </p:nvSpPr>
        <p:spPr>
          <a:xfrm>
            <a:off x="2156791" y="6291470"/>
            <a:ext cx="184731" cy="369332"/>
          </a:xfrm>
          <a:prstGeom prst="rect">
            <a:avLst/>
          </a:prstGeom>
          <a:noFill/>
        </p:spPr>
        <p:txBody>
          <a:bodyPr wrap="none" rtlCol="0">
            <a:spAutoFit/>
          </a:bodyPr>
          <a:lstStyle/>
          <a:p>
            <a:endParaRPr lang="en-US"/>
          </a:p>
        </p:txBody>
      </p:sp>
      <p:sp>
        <p:nvSpPr>
          <p:cNvPr id="14" name="Content Placeholder 2">
            <a:extLst>
              <a:ext uri="{FF2B5EF4-FFF2-40B4-BE49-F238E27FC236}">
                <a16:creationId xmlns:a16="http://schemas.microsoft.com/office/drawing/2014/main" id="{D84B3650-932C-FF49-799C-A4E67136258F}"/>
              </a:ext>
            </a:extLst>
          </p:cNvPr>
          <p:cNvSpPr>
            <a:spLocks noGrp="1"/>
          </p:cNvSpPr>
          <p:nvPr>
            <p:ph sz="half" idx="1"/>
          </p:nvPr>
        </p:nvSpPr>
        <p:spPr>
          <a:xfrm>
            <a:off x="609600" y="1600200"/>
            <a:ext cx="5384800" cy="4547937"/>
          </a:xfrm>
        </p:spPr>
        <p:txBody>
          <a:bodyPr/>
          <a:lstStyle>
            <a:lvl1pPr marL="455613" indent="-455613">
              <a:buClr>
                <a:schemeClr val="tx1">
                  <a:lumMod val="65000"/>
                  <a:lumOff val="35000"/>
                </a:schemeClr>
              </a:buClr>
              <a:buFont typeface="Arial" panose="020B0604020202020204" pitchFamily="34" charset="0"/>
              <a:buChar char="•"/>
              <a:defRPr sz="3200">
                <a:solidFill>
                  <a:schemeClr val="tx1">
                    <a:lumMod val="75000"/>
                    <a:lumOff val="25000"/>
                  </a:schemeClr>
                </a:solidFill>
                <a:latin typeface="+mn-lt"/>
                <a:ea typeface="Open Sans" panose="020B0606030504020204" pitchFamily="34" charset="0"/>
                <a:cs typeface="Open Sans" panose="020B0606030504020204" pitchFamily="34" charset="0"/>
              </a:defRPr>
            </a:lvl1pPr>
            <a:lvl2pPr marL="989013" indent="-379413">
              <a:buClr>
                <a:schemeClr val="tx1">
                  <a:lumMod val="65000"/>
                  <a:lumOff val="35000"/>
                </a:schemeClr>
              </a:buClr>
              <a:buFont typeface="Arial" panose="020B0604020202020204" pitchFamily="34" charset="0"/>
              <a:buChar char="•"/>
              <a:defRPr sz="2800">
                <a:solidFill>
                  <a:schemeClr val="tx1">
                    <a:lumMod val="75000"/>
                    <a:lumOff val="25000"/>
                  </a:schemeClr>
                </a:solidFill>
                <a:latin typeface="+mn-lt"/>
                <a:ea typeface="Open Sans" panose="020B0606030504020204" pitchFamily="34" charset="0"/>
                <a:cs typeface="Open Sans" panose="020B0606030504020204" pitchFamily="34" charset="0"/>
              </a:defRPr>
            </a:lvl2pPr>
            <a:lvl3pPr marL="1522413" indent="-303213">
              <a:buClr>
                <a:schemeClr val="tx1">
                  <a:lumMod val="65000"/>
                  <a:lumOff val="35000"/>
                </a:schemeClr>
              </a:buClr>
              <a:buFont typeface="Arial" panose="020B0604020202020204" pitchFamily="34" charset="0"/>
              <a:buChar char="•"/>
              <a:defRPr sz="2400">
                <a:solidFill>
                  <a:schemeClr val="tx1">
                    <a:lumMod val="75000"/>
                    <a:lumOff val="25000"/>
                  </a:schemeClr>
                </a:solidFill>
                <a:latin typeface="+mn-lt"/>
                <a:ea typeface="Open Sans" panose="020B0606030504020204" pitchFamily="34" charset="0"/>
                <a:cs typeface="Open Sans" panose="020B0606030504020204" pitchFamily="34" charset="0"/>
              </a:defRPr>
            </a:lvl3pPr>
            <a:lvl4pPr marL="2132013" indent="-303213">
              <a:buClr>
                <a:schemeClr val="tx1">
                  <a:lumMod val="65000"/>
                  <a:lumOff val="35000"/>
                </a:schemeClr>
              </a:buClr>
              <a:buFont typeface="Arial" panose="020B0604020202020204" pitchFamily="34" charset="0"/>
              <a:buChar char="•"/>
              <a:defRPr sz="2000">
                <a:solidFill>
                  <a:schemeClr val="tx1">
                    <a:lumMod val="75000"/>
                    <a:lumOff val="25000"/>
                  </a:schemeClr>
                </a:solidFill>
                <a:latin typeface="+mn-lt"/>
                <a:ea typeface="Open Sans" panose="020B0606030504020204" pitchFamily="34" charset="0"/>
                <a:cs typeface="Open Sans" panose="020B0606030504020204" pitchFamily="34" charset="0"/>
              </a:defRPr>
            </a:lvl4pPr>
            <a:lvl5pPr marL="2741613" indent="-303213">
              <a:buClr>
                <a:schemeClr val="tx1">
                  <a:lumMod val="65000"/>
                  <a:lumOff val="35000"/>
                </a:schemeClr>
              </a:buClr>
              <a:buFont typeface="Arial" panose="020B0604020202020204" pitchFamily="34" charset="0"/>
              <a:buChar char="•"/>
              <a:defRPr sz="1800">
                <a:solidFill>
                  <a:schemeClr val="tx1">
                    <a:lumMod val="75000"/>
                    <a:lumOff val="25000"/>
                  </a:schemeClr>
                </a:solidFill>
                <a:latin typeface="+mn-lt"/>
                <a:ea typeface="Open Sans" panose="020B0606030504020204" pitchFamily="34" charset="0"/>
                <a:cs typeface="Open Sans" panose="020B0606030504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065426E4-3C2B-B437-D06A-A2349A5CDF17}"/>
              </a:ext>
            </a:extLst>
          </p:cNvPr>
          <p:cNvSpPr>
            <a:spLocks noGrp="1"/>
          </p:cNvSpPr>
          <p:nvPr>
            <p:ph sz="half" idx="10"/>
          </p:nvPr>
        </p:nvSpPr>
        <p:spPr>
          <a:xfrm>
            <a:off x="6197602" y="1600199"/>
            <a:ext cx="5384800" cy="4547937"/>
          </a:xfrm>
        </p:spPr>
        <p:txBody>
          <a:bodyPr/>
          <a:lstStyle>
            <a:lvl1pPr marL="455613" indent="-455613">
              <a:buClr>
                <a:schemeClr val="tx1">
                  <a:lumMod val="65000"/>
                  <a:lumOff val="35000"/>
                </a:schemeClr>
              </a:buClr>
              <a:buFont typeface="Arial" panose="020B0604020202020204" pitchFamily="34" charset="0"/>
              <a:buChar char="•"/>
              <a:defRPr sz="3200">
                <a:solidFill>
                  <a:schemeClr val="tx1">
                    <a:lumMod val="75000"/>
                    <a:lumOff val="25000"/>
                  </a:schemeClr>
                </a:solidFill>
                <a:latin typeface="+mn-lt"/>
                <a:ea typeface="Open Sans" panose="020B0606030504020204" pitchFamily="34" charset="0"/>
                <a:cs typeface="Open Sans" panose="020B0606030504020204" pitchFamily="34" charset="0"/>
              </a:defRPr>
            </a:lvl1pPr>
            <a:lvl2pPr marL="989013" indent="-379413">
              <a:buClr>
                <a:schemeClr val="tx1">
                  <a:lumMod val="65000"/>
                  <a:lumOff val="35000"/>
                </a:schemeClr>
              </a:buClr>
              <a:buFont typeface="Arial" panose="020B0604020202020204" pitchFamily="34" charset="0"/>
              <a:buChar char="•"/>
              <a:defRPr sz="2800">
                <a:solidFill>
                  <a:schemeClr val="tx1">
                    <a:lumMod val="75000"/>
                    <a:lumOff val="25000"/>
                  </a:schemeClr>
                </a:solidFill>
                <a:latin typeface="+mn-lt"/>
                <a:ea typeface="Open Sans" panose="020B0606030504020204" pitchFamily="34" charset="0"/>
                <a:cs typeface="Open Sans" panose="020B0606030504020204" pitchFamily="34" charset="0"/>
              </a:defRPr>
            </a:lvl2pPr>
            <a:lvl3pPr marL="1522413" indent="-303213">
              <a:buClr>
                <a:schemeClr val="tx1">
                  <a:lumMod val="65000"/>
                  <a:lumOff val="35000"/>
                </a:schemeClr>
              </a:buClr>
              <a:buFont typeface="Arial" panose="020B0604020202020204" pitchFamily="34" charset="0"/>
              <a:buChar char="•"/>
              <a:defRPr sz="2400">
                <a:solidFill>
                  <a:schemeClr val="tx1">
                    <a:lumMod val="75000"/>
                    <a:lumOff val="25000"/>
                  </a:schemeClr>
                </a:solidFill>
                <a:latin typeface="+mn-lt"/>
                <a:ea typeface="Open Sans" panose="020B0606030504020204" pitchFamily="34" charset="0"/>
                <a:cs typeface="Open Sans" panose="020B0606030504020204" pitchFamily="34" charset="0"/>
              </a:defRPr>
            </a:lvl3pPr>
            <a:lvl4pPr marL="2132013" indent="-303213">
              <a:buClr>
                <a:schemeClr val="tx1">
                  <a:lumMod val="65000"/>
                  <a:lumOff val="35000"/>
                </a:schemeClr>
              </a:buClr>
              <a:buFont typeface="Arial" panose="020B0604020202020204" pitchFamily="34" charset="0"/>
              <a:buChar char="•"/>
              <a:defRPr sz="2000">
                <a:solidFill>
                  <a:schemeClr val="tx1">
                    <a:lumMod val="75000"/>
                    <a:lumOff val="25000"/>
                  </a:schemeClr>
                </a:solidFill>
                <a:latin typeface="+mn-lt"/>
                <a:ea typeface="Open Sans" panose="020B0606030504020204" pitchFamily="34" charset="0"/>
                <a:cs typeface="Open Sans" panose="020B0606030504020204" pitchFamily="34" charset="0"/>
              </a:defRPr>
            </a:lvl4pPr>
            <a:lvl5pPr marL="2741613" indent="-303213">
              <a:buClr>
                <a:schemeClr val="tx1">
                  <a:lumMod val="65000"/>
                  <a:lumOff val="35000"/>
                </a:schemeClr>
              </a:buClr>
              <a:buFont typeface="Arial" panose="020B0604020202020204" pitchFamily="34" charset="0"/>
              <a:buChar char="•"/>
              <a:defRPr sz="1800">
                <a:solidFill>
                  <a:schemeClr val="tx1">
                    <a:lumMod val="75000"/>
                    <a:lumOff val="25000"/>
                  </a:schemeClr>
                </a:solidFill>
                <a:latin typeface="+mn-lt"/>
                <a:ea typeface="Open Sans" panose="020B0606030504020204" pitchFamily="34" charset="0"/>
                <a:cs typeface="Open Sans" panose="020B0606030504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1">
            <a:extLst>
              <a:ext uri="{FF2B5EF4-FFF2-40B4-BE49-F238E27FC236}">
                <a16:creationId xmlns:a16="http://schemas.microsoft.com/office/drawing/2014/main" id="{8B161C7F-673E-8E0A-41D2-10678F9BC9BE}"/>
              </a:ext>
            </a:extLst>
          </p:cNvPr>
          <p:cNvSpPr>
            <a:spLocks noGrp="1"/>
          </p:cNvSpPr>
          <p:nvPr>
            <p:ph type="ftr" sz="quarter" idx="3"/>
          </p:nvPr>
        </p:nvSpPr>
        <p:spPr>
          <a:xfrm>
            <a:off x="8557044" y="6378322"/>
            <a:ext cx="3272371" cy="200370"/>
          </a:xfrm>
          <a:prstGeom prst="rect">
            <a:avLst/>
          </a:prstGeom>
        </p:spPr>
        <p:txBody>
          <a:bodyPr vert="horz" lIns="0" tIns="0" rIns="0" bIns="0" rtlCol="0" anchor="ctr"/>
          <a:lstStyle>
            <a:lvl1pPr algn="r">
              <a:defRPr sz="1200" b="0" i="0">
                <a:solidFill>
                  <a:schemeClr val="tx2"/>
                </a:solidFill>
                <a:latin typeface="+mj-lt"/>
                <a:ea typeface="Urbanist Medium" panose="020B0A04040200000203" pitchFamily="34" charset="77"/>
                <a:cs typeface="Urbanist Medium" panose="020B0A04040200000203" pitchFamily="34" charset="77"/>
              </a:defRPr>
            </a:lvl1p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a:t>
            </a:r>
            <a:r>
              <a:rPr lang="en-US" err="1">
                <a:solidFill>
                  <a:srgbClr val="00AAFF"/>
                </a:solidFill>
              </a:rPr>
              <a:t>SIIM_Tweets</a:t>
            </a:r>
            <a:r>
              <a:rPr lang="en-US">
                <a:solidFill>
                  <a:srgbClr val="00AAFF"/>
                </a:solidFill>
              </a:rPr>
              <a:t>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2" name="Picture 1">
            <a:extLst>
              <a:ext uri="{FF2B5EF4-FFF2-40B4-BE49-F238E27FC236}">
                <a16:creationId xmlns:a16="http://schemas.microsoft.com/office/drawing/2014/main" id="{7081A4AB-8F50-714A-F4BA-5730E01A90E5}"/>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034077" y="0"/>
            <a:ext cx="3157923" cy="1451919"/>
          </a:xfrm>
          <a:prstGeom prst="rect">
            <a:avLst/>
          </a:prstGeom>
        </p:spPr>
      </p:pic>
    </p:spTree>
    <p:extLst>
      <p:ext uri="{BB962C8B-B14F-4D97-AF65-F5344CB8AC3E}">
        <p14:creationId xmlns:p14="http://schemas.microsoft.com/office/powerpoint/2010/main" val="2417894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on Gray">
    <p:bg>
      <p:bgPr>
        <a:solidFill>
          <a:srgbClr val="E9EDED"/>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5B95CC-AC77-AAAC-DDDE-B6E16A5CD14A}"/>
              </a:ext>
            </a:extLst>
          </p:cNvPr>
          <p:cNvSpPr>
            <a:spLocks noGrp="1"/>
          </p:cNvSpPr>
          <p:nvPr>
            <p:ph type="title"/>
          </p:nvPr>
        </p:nvSpPr>
        <p:spPr>
          <a:xfrm>
            <a:off x="609760" y="227013"/>
            <a:ext cx="10972482" cy="1143000"/>
          </a:xfrm>
        </p:spPr>
        <p:txBody>
          <a:bodyPr/>
          <a:lstStyle>
            <a:lvl1pPr>
              <a:defRPr sz="4000" b="1" i="0" baseline="0">
                <a:solidFill>
                  <a:schemeClr val="tx1"/>
                </a:solidFill>
                <a:latin typeface="+mn-lt"/>
                <a:ea typeface="Open Sans" panose="020B0606030504020204" pitchFamily="34" charset="0"/>
                <a:cs typeface="Open Sans" panose="020B0606030504020204" pitchFamily="34" charset="0"/>
              </a:defRPr>
            </a:lvl1pPr>
          </a:lstStyle>
          <a:p>
            <a:r>
              <a:rPr lang="en-US"/>
              <a:t>Click to edit Master title style</a:t>
            </a:r>
          </a:p>
        </p:txBody>
      </p:sp>
      <p:sp>
        <p:nvSpPr>
          <p:cNvPr id="8" name="TextBox 7">
            <a:extLst>
              <a:ext uri="{FF2B5EF4-FFF2-40B4-BE49-F238E27FC236}">
                <a16:creationId xmlns:a16="http://schemas.microsoft.com/office/drawing/2014/main" id="{F839F1F0-46D1-3588-ED46-038D0787E3B7}"/>
              </a:ext>
            </a:extLst>
          </p:cNvPr>
          <p:cNvSpPr txBox="1"/>
          <p:nvPr userDrawn="1"/>
        </p:nvSpPr>
        <p:spPr>
          <a:xfrm>
            <a:off x="2156791" y="6291470"/>
            <a:ext cx="184731" cy="369332"/>
          </a:xfrm>
          <a:prstGeom prst="rect">
            <a:avLst/>
          </a:prstGeom>
          <a:noFill/>
        </p:spPr>
        <p:txBody>
          <a:bodyPr wrap="none" rtlCol="0">
            <a:spAutoFit/>
          </a:bodyPr>
          <a:lstStyle/>
          <a:p>
            <a:endParaRPr lang="en-US"/>
          </a:p>
        </p:txBody>
      </p:sp>
      <p:sp>
        <p:nvSpPr>
          <p:cNvPr id="11" name="Content Placeholder 2">
            <a:extLst>
              <a:ext uri="{FF2B5EF4-FFF2-40B4-BE49-F238E27FC236}">
                <a16:creationId xmlns:a16="http://schemas.microsoft.com/office/drawing/2014/main" id="{B147DF80-C164-1034-B4BA-74978127DCBF}"/>
              </a:ext>
            </a:extLst>
          </p:cNvPr>
          <p:cNvSpPr>
            <a:spLocks noGrp="1"/>
          </p:cNvSpPr>
          <p:nvPr>
            <p:ph sz="half" idx="1"/>
          </p:nvPr>
        </p:nvSpPr>
        <p:spPr>
          <a:xfrm>
            <a:off x="609600" y="1600200"/>
            <a:ext cx="5384800" cy="4547937"/>
          </a:xfrm>
        </p:spPr>
        <p:txBody>
          <a:bodyPr/>
          <a:lstStyle>
            <a:lvl1pPr marL="455613" indent="-455613">
              <a:buClr>
                <a:schemeClr val="tx1">
                  <a:lumMod val="65000"/>
                  <a:lumOff val="35000"/>
                </a:schemeClr>
              </a:buClr>
              <a:buFont typeface="Arial" panose="020B0604020202020204" pitchFamily="34" charset="0"/>
              <a:buChar char="•"/>
              <a:defRPr sz="3200">
                <a:solidFill>
                  <a:schemeClr val="tx1">
                    <a:lumMod val="75000"/>
                    <a:lumOff val="25000"/>
                  </a:schemeClr>
                </a:solidFill>
                <a:latin typeface="+mn-lt"/>
                <a:ea typeface="Open Sans" panose="020B0606030504020204" pitchFamily="34" charset="0"/>
                <a:cs typeface="Open Sans" panose="020B0606030504020204" pitchFamily="34" charset="0"/>
              </a:defRPr>
            </a:lvl1pPr>
            <a:lvl2pPr marL="989013" indent="-379413">
              <a:buClr>
                <a:schemeClr val="tx1">
                  <a:lumMod val="65000"/>
                  <a:lumOff val="35000"/>
                </a:schemeClr>
              </a:buClr>
              <a:buFont typeface="Arial" panose="020B0604020202020204" pitchFamily="34" charset="0"/>
              <a:buChar char="•"/>
              <a:defRPr sz="2800">
                <a:solidFill>
                  <a:schemeClr val="tx1">
                    <a:lumMod val="75000"/>
                    <a:lumOff val="25000"/>
                  </a:schemeClr>
                </a:solidFill>
                <a:latin typeface="+mn-lt"/>
                <a:ea typeface="Open Sans" panose="020B0606030504020204" pitchFamily="34" charset="0"/>
                <a:cs typeface="Open Sans" panose="020B0606030504020204" pitchFamily="34" charset="0"/>
              </a:defRPr>
            </a:lvl2pPr>
            <a:lvl3pPr marL="1522413" indent="-303213">
              <a:buClr>
                <a:schemeClr val="tx1">
                  <a:lumMod val="65000"/>
                  <a:lumOff val="35000"/>
                </a:schemeClr>
              </a:buClr>
              <a:buFont typeface="Arial" panose="020B0604020202020204" pitchFamily="34" charset="0"/>
              <a:buChar char="•"/>
              <a:defRPr sz="2400">
                <a:solidFill>
                  <a:schemeClr val="tx1">
                    <a:lumMod val="75000"/>
                    <a:lumOff val="25000"/>
                  </a:schemeClr>
                </a:solidFill>
                <a:latin typeface="+mn-lt"/>
                <a:ea typeface="Open Sans" panose="020B0606030504020204" pitchFamily="34" charset="0"/>
                <a:cs typeface="Open Sans" panose="020B0606030504020204" pitchFamily="34" charset="0"/>
              </a:defRPr>
            </a:lvl3pPr>
            <a:lvl4pPr marL="2132013" indent="-303213">
              <a:buClr>
                <a:schemeClr val="tx1">
                  <a:lumMod val="65000"/>
                  <a:lumOff val="35000"/>
                </a:schemeClr>
              </a:buClr>
              <a:buFont typeface="Arial" panose="020B0604020202020204" pitchFamily="34" charset="0"/>
              <a:buChar char="•"/>
              <a:defRPr sz="2000">
                <a:solidFill>
                  <a:schemeClr val="tx1">
                    <a:lumMod val="75000"/>
                    <a:lumOff val="25000"/>
                  </a:schemeClr>
                </a:solidFill>
                <a:latin typeface="+mn-lt"/>
                <a:ea typeface="Open Sans" panose="020B0606030504020204" pitchFamily="34" charset="0"/>
                <a:cs typeface="Open Sans" panose="020B0606030504020204" pitchFamily="34" charset="0"/>
              </a:defRPr>
            </a:lvl4pPr>
            <a:lvl5pPr marL="2741613" indent="-303213">
              <a:buClr>
                <a:schemeClr val="tx1">
                  <a:lumMod val="65000"/>
                  <a:lumOff val="35000"/>
                </a:schemeClr>
              </a:buClr>
              <a:buFont typeface="Arial" panose="020B0604020202020204" pitchFamily="34" charset="0"/>
              <a:buChar char="•"/>
              <a:defRPr sz="1800">
                <a:solidFill>
                  <a:schemeClr val="tx1">
                    <a:lumMod val="75000"/>
                    <a:lumOff val="25000"/>
                  </a:schemeClr>
                </a:solidFill>
                <a:latin typeface="+mn-lt"/>
                <a:ea typeface="Open Sans" panose="020B0606030504020204" pitchFamily="34" charset="0"/>
                <a:cs typeface="Open Sans" panose="020B0606030504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F6C490B6-4191-386B-AF02-4BCEB25B5F44}"/>
              </a:ext>
            </a:extLst>
          </p:cNvPr>
          <p:cNvSpPr>
            <a:spLocks noGrp="1"/>
          </p:cNvSpPr>
          <p:nvPr>
            <p:ph sz="half" idx="10"/>
          </p:nvPr>
        </p:nvSpPr>
        <p:spPr>
          <a:xfrm>
            <a:off x="6197602" y="1600199"/>
            <a:ext cx="5384800" cy="4547937"/>
          </a:xfrm>
        </p:spPr>
        <p:txBody>
          <a:bodyPr/>
          <a:lstStyle>
            <a:lvl1pPr marL="455613" indent="-455613">
              <a:buClr>
                <a:schemeClr val="tx1">
                  <a:lumMod val="65000"/>
                  <a:lumOff val="35000"/>
                </a:schemeClr>
              </a:buClr>
              <a:buFont typeface="Arial" panose="020B0604020202020204" pitchFamily="34" charset="0"/>
              <a:buChar char="•"/>
              <a:defRPr sz="3200">
                <a:solidFill>
                  <a:schemeClr val="tx1">
                    <a:lumMod val="75000"/>
                    <a:lumOff val="25000"/>
                  </a:schemeClr>
                </a:solidFill>
                <a:latin typeface="+mn-lt"/>
                <a:ea typeface="Open Sans" panose="020B0606030504020204" pitchFamily="34" charset="0"/>
                <a:cs typeface="Open Sans" panose="020B0606030504020204" pitchFamily="34" charset="0"/>
              </a:defRPr>
            </a:lvl1pPr>
            <a:lvl2pPr marL="989013" indent="-379413">
              <a:buClr>
                <a:schemeClr val="tx1">
                  <a:lumMod val="65000"/>
                  <a:lumOff val="35000"/>
                </a:schemeClr>
              </a:buClr>
              <a:buFont typeface="Arial" panose="020B0604020202020204" pitchFamily="34" charset="0"/>
              <a:buChar char="•"/>
              <a:defRPr sz="2800">
                <a:solidFill>
                  <a:schemeClr val="tx1">
                    <a:lumMod val="75000"/>
                    <a:lumOff val="25000"/>
                  </a:schemeClr>
                </a:solidFill>
                <a:latin typeface="+mn-lt"/>
                <a:ea typeface="Open Sans" panose="020B0606030504020204" pitchFamily="34" charset="0"/>
                <a:cs typeface="Open Sans" panose="020B0606030504020204" pitchFamily="34" charset="0"/>
              </a:defRPr>
            </a:lvl2pPr>
            <a:lvl3pPr marL="1522413" indent="-303213">
              <a:buClr>
                <a:schemeClr val="tx1">
                  <a:lumMod val="65000"/>
                  <a:lumOff val="35000"/>
                </a:schemeClr>
              </a:buClr>
              <a:buFont typeface="Arial" panose="020B0604020202020204" pitchFamily="34" charset="0"/>
              <a:buChar char="•"/>
              <a:defRPr sz="2400">
                <a:solidFill>
                  <a:schemeClr val="tx1">
                    <a:lumMod val="75000"/>
                    <a:lumOff val="25000"/>
                  </a:schemeClr>
                </a:solidFill>
                <a:latin typeface="+mn-lt"/>
                <a:ea typeface="Open Sans" panose="020B0606030504020204" pitchFamily="34" charset="0"/>
                <a:cs typeface="Open Sans" panose="020B0606030504020204" pitchFamily="34" charset="0"/>
              </a:defRPr>
            </a:lvl3pPr>
            <a:lvl4pPr marL="2132013" indent="-303213">
              <a:buClr>
                <a:schemeClr val="tx1">
                  <a:lumMod val="65000"/>
                  <a:lumOff val="35000"/>
                </a:schemeClr>
              </a:buClr>
              <a:buFont typeface="Arial" panose="020B0604020202020204" pitchFamily="34" charset="0"/>
              <a:buChar char="•"/>
              <a:defRPr sz="2000">
                <a:solidFill>
                  <a:schemeClr val="tx1">
                    <a:lumMod val="75000"/>
                    <a:lumOff val="25000"/>
                  </a:schemeClr>
                </a:solidFill>
                <a:latin typeface="+mn-lt"/>
                <a:ea typeface="Open Sans" panose="020B0606030504020204" pitchFamily="34" charset="0"/>
                <a:cs typeface="Open Sans" panose="020B0606030504020204" pitchFamily="34" charset="0"/>
              </a:defRPr>
            </a:lvl4pPr>
            <a:lvl5pPr marL="2741613" indent="-303213">
              <a:buClr>
                <a:schemeClr val="tx1">
                  <a:lumMod val="65000"/>
                  <a:lumOff val="35000"/>
                </a:schemeClr>
              </a:buClr>
              <a:buFont typeface="Arial" panose="020B0604020202020204" pitchFamily="34" charset="0"/>
              <a:buChar char="•"/>
              <a:defRPr sz="1800">
                <a:solidFill>
                  <a:schemeClr val="tx1">
                    <a:lumMod val="75000"/>
                    <a:lumOff val="25000"/>
                  </a:schemeClr>
                </a:solidFill>
                <a:latin typeface="+mn-lt"/>
                <a:ea typeface="Open Sans" panose="020B0606030504020204" pitchFamily="34" charset="0"/>
                <a:cs typeface="Open Sans" panose="020B0606030504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1">
            <a:extLst>
              <a:ext uri="{FF2B5EF4-FFF2-40B4-BE49-F238E27FC236}">
                <a16:creationId xmlns:a16="http://schemas.microsoft.com/office/drawing/2014/main" id="{C14D642F-F676-E1CC-927B-76132DED0525}"/>
              </a:ext>
            </a:extLst>
          </p:cNvPr>
          <p:cNvSpPr>
            <a:spLocks noGrp="1"/>
          </p:cNvSpPr>
          <p:nvPr>
            <p:ph type="ftr" sz="quarter" idx="3"/>
          </p:nvPr>
        </p:nvSpPr>
        <p:spPr>
          <a:xfrm>
            <a:off x="8557044" y="6378322"/>
            <a:ext cx="3272371" cy="200370"/>
          </a:xfrm>
          <a:prstGeom prst="rect">
            <a:avLst/>
          </a:prstGeom>
        </p:spPr>
        <p:txBody>
          <a:bodyPr vert="horz" lIns="0" tIns="0" rIns="0" bIns="0" rtlCol="0" anchor="ctr"/>
          <a:lstStyle>
            <a:lvl1pPr algn="r">
              <a:defRPr sz="1200" b="0" i="0">
                <a:solidFill>
                  <a:schemeClr val="tx2"/>
                </a:solidFill>
                <a:latin typeface="+mj-lt"/>
                <a:ea typeface="Urbanist Medium" panose="020B0A04040200000203" pitchFamily="34" charset="77"/>
                <a:cs typeface="Urbanist Medium" panose="020B0A04040200000203" pitchFamily="34" charset="77"/>
              </a:defRPr>
            </a:lvl1p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a:t>
            </a:r>
            <a:r>
              <a:rPr lang="en-US" err="1">
                <a:solidFill>
                  <a:srgbClr val="00AAFF"/>
                </a:solidFill>
              </a:rPr>
              <a:t>SIIM_Tweets</a:t>
            </a:r>
            <a:r>
              <a:rPr lang="en-US">
                <a:solidFill>
                  <a:srgbClr val="00AAFF"/>
                </a:solidFill>
              </a:rPr>
              <a:t>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3" name="Picture 2">
            <a:extLst>
              <a:ext uri="{FF2B5EF4-FFF2-40B4-BE49-F238E27FC236}">
                <a16:creationId xmlns:a16="http://schemas.microsoft.com/office/drawing/2014/main" id="{AEA103FE-AB4F-93DB-C832-A936CFFC1736}"/>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034077" y="0"/>
            <a:ext cx="3157923" cy="1451919"/>
          </a:xfrm>
          <a:prstGeom prst="rect">
            <a:avLst/>
          </a:prstGeom>
        </p:spPr>
      </p:pic>
    </p:spTree>
    <p:extLst>
      <p:ext uri="{BB962C8B-B14F-4D97-AF65-F5344CB8AC3E}">
        <p14:creationId xmlns:p14="http://schemas.microsoft.com/office/powerpoint/2010/main" val="30507450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bg>
      <p:bgRef idx="1001">
        <a:schemeClr val="bg2"/>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A97BC9-33E0-6189-168D-D93C0A3A9794}"/>
              </a:ext>
            </a:extLst>
          </p:cNvPr>
          <p:cNvSpPr>
            <a:spLocks noGrp="1"/>
          </p:cNvSpPr>
          <p:nvPr>
            <p:ph type="ftr" sz="quarter" idx="3"/>
          </p:nvPr>
        </p:nvSpPr>
        <p:spPr>
          <a:xfrm>
            <a:off x="8557044" y="6378322"/>
            <a:ext cx="3272371" cy="200370"/>
          </a:xfrm>
          <a:prstGeom prst="rect">
            <a:avLst/>
          </a:prstGeom>
        </p:spPr>
        <p:txBody>
          <a:bodyPr vert="horz" lIns="0" tIns="0" rIns="0" bIns="0" rtlCol="0" anchor="ctr"/>
          <a:lstStyle>
            <a:lvl1pPr algn="r">
              <a:defRPr sz="1200" b="0" i="0">
                <a:solidFill>
                  <a:schemeClr val="tx2"/>
                </a:solidFill>
                <a:latin typeface="+mj-lt"/>
                <a:ea typeface="Urbanist Medium" panose="020B0A04040200000203" pitchFamily="34" charset="77"/>
                <a:cs typeface="Urbanist Medium" panose="020B0A04040200000203" pitchFamily="34" charset="77"/>
              </a:defRPr>
            </a:lvl1p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a:t>
            </a:r>
            <a:r>
              <a:rPr lang="en-US" err="1">
                <a:solidFill>
                  <a:srgbClr val="00AAFF"/>
                </a:solidFill>
              </a:rPr>
              <a:t>SIIM_Tweets</a:t>
            </a:r>
            <a:r>
              <a:rPr lang="en-US">
                <a:solidFill>
                  <a:srgbClr val="00AAFF"/>
                </a:solidFill>
              </a:rPr>
              <a:t>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887769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1B20A480-45BA-4307-B183-351526095E5A}"/>
              </a:ext>
            </a:extLst>
          </p:cNvPr>
          <p:cNvSpPr>
            <a:spLocks noGrp="1"/>
          </p:cNvSpPr>
          <p:nvPr>
            <p:ph type="title"/>
          </p:nvPr>
        </p:nvSpPr>
        <p:spPr bwMode="auto">
          <a:xfrm>
            <a:off x="609759" y="227013"/>
            <a:ext cx="1097565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p>
            <a:pPr lvl="0"/>
            <a:r>
              <a:rPr lang="en-US"/>
              <a:t>Click to edit Master title style</a:t>
            </a:r>
            <a:endParaRPr lang="en-US" altLang="en-US"/>
          </a:p>
        </p:txBody>
      </p:sp>
      <p:sp>
        <p:nvSpPr>
          <p:cNvPr id="2051" name="Text Placeholder 2">
            <a:extLst>
              <a:ext uri="{FF2B5EF4-FFF2-40B4-BE49-F238E27FC236}">
                <a16:creationId xmlns:a16="http://schemas.microsoft.com/office/drawing/2014/main" id="{5874E485-D03A-477C-A0D3-F9222AC7E89D}"/>
              </a:ext>
            </a:extLst>
          </p:cNvPr>
          <p:cNvSpPr>
            <a:spLocks noGrp="1"/>
          </p:cNvSpPr>
          <p:nvPr>
            <p:ph type="body" idx="1"/>
          </p:nvPr>
        </p:nvSpPr>
        <p:spPr bwMode="auto">
          <a:xfrm>
            <a:off x="609760" y="1600201"/>
            <a:ext cx="1097248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3" name="Picture 2" descr="A group of purple and pink dots&#10;&#10;Description automatically generated">
            <a:extLst>
              <a:ext uri="{FF2B5EF4-FFF2-40B4-BE49-F238E27FC236}">
                <a16:creationId xmlns:a16="http://schemas.microsoft.com/office/drawing/2014/main" id="{8E384BDC-72D4-7F79-1849-FE6143AA4512}"/>
              </a:ext>
            </a:extLst>
          </p:cNvPr>
          <p:cNvPicPr>
            <a:picLocks noGrp="1" noRot="1" noChangeAspect="1" noMove="1" noResize="1" noEditPoints="1" noAdjustHandles="1" noChangeArrowheads="1" noChangeShapeType="1" noCrop="1"/>
          </p:cNvPicPr>
          <p:nvPr userDrawn="1"/>
        </p:nvPicPr>
        <p:blipFill>
          <a:blip r:embed="rId9" cstate="screen">
            <a:extLst>
              <a:ext uri="{28A0092B-C50C-407E-A947-70E740481C1C}">
                <a14:useLocalDpi xmlns:a14="http://schemas.microsoft.com/office/drawing/2010/main"/>
              </a:ext>
            </a:extLst>
          </a:blip>
          <a:stretch>
            <a:fillRect/>
          </a:stretch>
        </p:blipFill>
        <p:spPr>
          <a:xfrm>
            <a:off x="167570" y="6262224"/>
            <a:ext cx="1578098" cy="452128"/>
          </a:xfrm>
          <a:prstGeom prst="rect">
            <a:avLst/>
          </a:prstGeom>
        </p:spPr>
      </p:pic>
      <p:sp>
        <p:nvSpPr>
          <p:cNvPr id="6" name="Footer Placeholder 1">
            <a:extLst>
              <a:ext uri="{FF2B5EF4-FFF2-40B4-BE49-F238E27FC236}">
                <a16:creationId xmlns:a16="http://schemas.microsoft.com/office/drawing/2014/main" id="{24846171-ED3E-F56A-6135-ECCC8FF90FD0}"/>
              </a:ext>
            </a:extLst>
          </p:cNvPr>
          <p:cNvSpPr>
            <a:spLocks noGrp="1" noRot="1" noMove="1" noResize="1" noEditPoints="1" noAdjustHandles="1" noChangeArrowheads="1" noChangeShapeType="1"/>
          </p:cNvSpPr>
          <p:nvPr>
            <p:ph type="ftr" sz="quarter" idx="3"/>
          </p:nvPr>
        </p:nvSpPr>
        <p:spPr>
          <a:xfrm>
            <a:off x="8578228" y="6388103"/>
            <a:ext cx="3272371" cy="200370"/>
          </a:xfrm>
          <a:prstGeom prst="rect">
            <a:avLst/>
          </a:prstGeom>
        </p:spPr>
        <p:txBody>
          <a:bodyPr vert="horz" lIns="0" tIns="0" rIns="0" bIns="0" rtlCol="0" anchor="ctr"/>
          <a:lstStyle>
            <a:lvl1pPr algn="r">
              <a:defRPr sz="1200" b="0" i="0">
                <a:solidFill>
                  <a:schemeClr val="tx2"/>
                </a:solidFill>
                <a:latin typeface="+mj-lt"/>
                <a:ea typeface="Urbanist Medium" panose="020B0A04040200000203" pitchFamily="34" charset="77"/>
                <a:cs typeface="Urbanist Medium" panose="020B0A04040200000203" pitchFamily="34" charset="77"/>
              </a:defRPr>
            </a:lvl1p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3790838051"/>
      </p:ext>
    </p:extLst>
  </p:cSld>
  <p:clrMap bg1="lt1" tx1="dk1" bg2="lt2" tx2="dk2" accent1="accent1" accent2="accent2" accent3="accent3" accent4="accent4" accent5="accent5" accent6="accent6" hlink="hlink" folHlink="folHlink"/>
  <p:sldLayoutIdLst>
    <p:sldLayoutId id="2147483689" r:id="rId1"/>
    <p:sldLayoutId id="2147483664" r:id="rId2"/>
    <p:sldLayoutId id="2147483691" r:id="rId3"/>
    <p:sldLayoutId id="2147483679" r:id="rId4"/>
    <p:sldLayoutId id="2147483665" r:id="rId5"/>
    <p:sldLayoutId id="2147483675" r:id="rId6"/>
    <p:sldLayoutId id="2147483690" r:id="rId7"/>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p:txStyles>
    <p:titleStyle>
      <a:lvl1pPr algn="l" defTabSz="608013" rtl="0" fontAlgn="base">
        <a:spcBef>
          <a:spcPct val="0"/>
        </a:spcBef>
        <a:spcAft>
          <a:spcPct val="0"/>
        </a:spcAft>
        <a:defRPr lang="en-US" altLang="en-US" sz="4000" b="1" i="0" kern="1200" spc="-50" baseline="0" dirty="0">
          <a:solidFill>
            <a:schemeClr val="tx1"/>
          </a:solidFill>
          <a:latin typeface="+mj-lt"/>
          <a:ea typeface="Open Sans" panose="020B0606030504020204" pitchFamily="34" charset="0"/>
          <a:cs typeface="Open Sans" panose="020B0606030504020204" pitchFamily="34" charset="0"/>
        </a:defRPr>
      </a:lvl1pPr>
      <a:lvl2pPr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2pPr>
      <a:lvl3pPr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3pPr>
      <a:lvl4pPr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4pPr>
      <a:lvl5pPr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5pPr>
      <a:lvl6pPr marL="457200"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6pPr>
      <a:lvl7pPr marL="914400"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7pPr>
      <a:lvl8pPr marL="1371600"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8pPr>
      <a:lvl9pPr marL="1828800" algn="ctr" defTabSz="608013" rtl="0" fontAlgn="base">
        <a:spcBef>
          <a:spcPct val="0"/>
        </a:spcBef>
        <a:spcAft>
          <a:spcPct val="0"/>
        </a:spcAft>
        <a:defRPr sz="5900">
          <a:solidFill>
            <a:schemeClr val="tx1"/>
          </a:solidFill>
          <a:latin typeface="Calibri" panose="020F0502020204030204" pitchFamily="34" charset="0"/>
          <a:ea typeface="MS PGothic" panose="020B0600070205080204" pitchFamily="34" charset="-128"/>
        </a:defRPr>
      </a:lvl9pPr>
    </p:titleStyle>
    <p:bodyStyle>
      <a:lvl1pPr marL="457200" indent="-455613" algn="l" defTabSz="608013" rtl="0" fontAlgn="base">
        <a:spcBef>
          <a:spcPts val="600"/>
        </a:spcBef>
        <a:spcAft>
          <a:spcPct val="0"/>
        </a:spcAft>
        <a:buClr>
          <a:schemeClr val="tx1">
            <a:lumMod val="65000"/>
            <a:lumOff val="35000"/>
          </a:schemeClr>
        </a:buClr>
        <a:buSzPct val="99000"/>
        <a:buFont typeface="Arial" panose="020B0604020202020204" pitchFamily="34" charset="0"/>
        <a:buChar char="•"/>
        <a:defRPr sz="3600" b="0" kern="1200">
          <a:solidFill>
            <a:schemeClr val="tx1">
              <a:lumMod val="75000"/>
              <a:lumOff val="25000"/>
            </a:schemeClr>
          </a:solidFill>
          <a:latin typeface="+mj-lt"/>
          <a:ea typeface="Open Sans" panose="020B0606030504020204" pitchFamily="34" charset="0"/>
          <a:cs typeface="Open Sans" panose="020B0606030504020204" pitchFamily="34" charset="0"/>
        </a:defRPr>
      </a:lvl1pPr>
      <a:lvl2pPr marL="914400" indent="-457200" algn="l" defTabSz="608013" rtl="0" fontAlgn="base">
        <a:spcBef>
          <a:spcPts val="300"/>
        </a:spcBef>
        <a:spcAft>
          <a:spcPct val="0"/>
        </a:spcAft>
        <a:buClr>
          <a:schemeClr val="tx1">
            <a:lumMod val="65000"/>
            <a:lumOff val="35000"/>
          </a:schemeClr>
        </a:buClr>
        <a:buSzPct val="99000"/>
        <a:buFont typeface="Arial" panose="020B0604020202020204" pitchFamily="34" charset="0"/>
        <a:buChar char="•"/>
        <a:defRPr sz="3400" b="0" kern="1200">
          <a:solidFill>
            <a:schemeClr val="tx1">
              <a:lumMod val="75000"/>
              <a:lumOff val="25000"/>
            </a:schemeClr>
          </a:solidFill>
          <a:latin typeface="+mj-lt"/>
          <a:ea typeface="Open Sans" panose="020B0606030504020204" pitchFamily="34" charset="0"/>
          <a:cs typeface="Open Sans" panose="020B0606030504020204" pitchFamily="34" charset="0"/>
        </a:defRPr>
      </a:lvl2pPr>
      <a:lvl3pPr marL="1371600" indent="-457200" algn="l" defTabSz="608013" rtl="0" fontAlgn="base">
        <a:spcBef>
          <a:spcPts val="300"/>
        </a:spcBef>
        <a:spcAft>
          <a:spcPct val="0"/>
        </a:spcAft>
        <a:buClr>
          <a:schemeClr val="tx1">
            <a:lumMod val="65000"/>
            <a:lumOff val="35000"/>
          </a:schemeClr>
        </a:buClr>
        <a:buSzPct val="99000"/>
        <a:buFont typeface="Arial" panose="020B0604020202020204" pitchFamily="34" charset="0"/>
        <a:buChar char="•"/>
        <a:defRPr sz="3000" b="0" kern="1200">
          <a:solidFill>
            <a:schemeClr val="tx1">
              <a:lumMod val="75000"/>
              <a:lumOff val="25000"/>
            </a:schemeClr>
          </a:solidFill>
          <a:latin typeface="+mj-lt"/>
          <a:ea typeface="Open Sans" panose="020B0606030504020204" pitchFamily="34" charset="0"/>
          <a:cs typeface="Open Sans" panose="020B0606030504020204" pitchFamily="34" charset="0"/>
        </a:defRPr>
      </a:lvl3pPr>
      <a:lvl4pPr marL="1828800" indent="-457200" algn="l" defTabSz="608013" rtl="0" fontAlgn="base">
        <a:spcBef>
          <a:spcPts val="0"/>
        </a:spcBef>
        <a:spcAft>
          <a:spcPct val="0"/>
        </a:spcAft>
        <a:buClr>
          <a:schemeClr val="tx1">
            <a:lumMod val="65000"/>
            <a:lumOff val="35000"/>
          </a:schemeClr>
        </a:buClr>
        <a:buSzPct val="99000"/>
        <a:buFont typeface="Arial" panose="020B0604020202020204" pitchFamily="34" charset="0"/>
        <a:buChar char="•"/>
        <a:defRPr sz="2800" b="0" kern="1200">
          <a:solidFill>
            <a:schemeClr val="tx1">
              <a:lumMod val="75000"/>
              <a:lumOff val="25000"/>
            </a:schemeClr>
          </a:solidFill>
          <a:latin typeface="+mj-lt"/>
          <a:ea typeface="Open Sans" panose="020B0606030504020204" pitchFamily="34" charset="0"/>
          <a:cs typeface="Open Sans" panose="020B0606030504020204" pitchFamily="34" charset="0"/>
        </a:defRPr>
      </a:lvl4pPr>
      <a:lvl5pPr marL="2286000" indent="-457200" algn="l" defTabSz="608013" rtl="0" fontAlgn="base">
        <a:spcBef>
          <a:spcPts val="300"/>
        </a:spcBef>
        <a:spcAft>
          <a:spcPct val="0"/>
        </a:spcAft>
        <a:buClr>
          <a:schemeClr val="tx1">
            <a:lumMod val="65000"/>
            <a:lumOff val="35000"/>
          </a:schemeClr>
        </a:buClr>
        <a:buSzPct val="99000"/>
        <a:buFont typeface="Arial" panose="020B0604020202020204" pitchFamily="34" charset="0"/>
        <a:buChar char="•"/>
        <a:defRPr sz="2400" b="0" kern="1200">
          <a:solidFill>
            <a:schemeClr val="tx1">
              <a:lumMod val="75000"/>
              <a:lumOff val="25000"/>
            </a:schemeClr>
          </a:solidFill>
          <a:latin typeface="+mj-lt"/>
          <a:ea typeface="Open Sans" panose="020B0606030504020204" pitchFamily="34" charset="0"/>
          <a:cs typeface="Open Sans" panose="020B0606030504020204" pitchFamily="34"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microsoft.com/office/2018/10/relationships/comments" Target="../comments/modernComment_169_5D39223D.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microsoft.com/office/2018/10/relationships/comments" Target="../comments/modernComment_16A_A1BC72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8.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5.xml"/><Relationship Id="rId7" Type="http://schemas.microsoft.com/office/2007/relationships/diagramDrawing" Target="../diagrams/drawing5.xml"/><Relationship Id="rId2" Type="http://schemas.microsoft.com/office/2018/10/relationships/comments" Target="../comments/modernComment_18C_49B817AC.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21.png"/><Relationship Id="rId4" Type="http://schemas.openxmlformats.org/officeDocument/2006/relationships/diagramLayout" Target="../diagrams/layout5.xml"/><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llama.com/library?sort=popula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ollama.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ollama.com/search"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llamahub.ai/?tab=tool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cs.llamaindex.ai/en/stable/" TargetMode="External"/><Relationship Id="rId2" Type="http://schemas.openxmlformats.org/officeDocument/2006/relationships/hyperlink" Target="https://github.com/ollama/ollama/tree/main/docs" TargetMode="External"/><Relationship Id="rId1" Type="http://schemas.openxmlformats.org/officeDocument/2006/relationships/slideLayout" Target="../slideLayouts/slideLayout2.xml"/><Relationship Id="rId5" Type="http://schemas.openxmlformats.org/officeDocument/2006/relationships/hyperlink" Target="https://langchain-ai.github.io/langgraph/concepts/why-langgraph/" TargetMode="External"/><Relationship Id="rId4" Type="http://schemas.openxmlformats.org/officeDocument/2006/relationships/hyperlink" Target="https://python.langchain.com/docs/introduction/"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webui.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44.jpe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B30FF48-8887-7C5B-31C6-84E3A58E9989}"/>
              </a:ext>
            </a:extLst>
          </p:cNvPr>
          <p:cNvSpPr>
            <a:spLocks noGrp="1"/>
          </p:cNvSpPr>
          <p:nvPr>
            <p:ph type="title"/>
          </p:nvPr>
        </p:nvSpPr>
        <p:spPr/>
        <p:txBody>
          <a:bodyPr/>
          <a:lstStyle/>
          <a:p>
            <a:r>
              <a:rPr lang="en-US">
                <a:ea typeface="Tahoma" panose="020B0604030504040204" pitchFamily="34" charset="0"/>
                <a:cs typeface="Tahoma" panose="020B0604030504040204" pitchFamily="34" charset="0"/>
              </a:rPr>
              <a:t>REPORT JUICING LEARNING LAB</a:t>
            </a:r>
          </a:p>
        </p:txBody>
      </p:sp>
      <p:sp>
        <p:nvSpPr>
          <p:cNvPr id="12" name="Content Placeholder 11">
            <a:extLst>
              <a:ext uri="{FF2B5EF4-FFF2-40B4-BE49-F238E27FC236}">
                <a16:creationId xmlns:a16="http://schemas.microsoft.com/office/drawing/2014/main" id="{6CE0D578-722C-EBF0-5BF5-E0D586165F9D}"/>
              </a:ext>
            </a:extLst>
          </p:cNvPr>
          <p:cNvSpPr>
            <a:spLocks noGrp="1"/>
          </p:cNvSpPr>
          <p:nvPr>
            <p:ph sz="quarter" idx="11"/>
          </p:nvPr>
        </p:nvSpPr>
        <p:spPr/>
        <p:txBody>
          <a:bodyPr/>
          <a:lstStyle/>
          <a:p>
            <a:r>
              <a:rPr lang="en-US" b="1">
                <a:latin typeface="+mj-lt"/>
                <a:ea typeface="Open Sans"/>
                <a:cs typeface="Arial" panose="020B0604020202020204" pitchFamily="34" charset="0"/>
              </a:rPr>
              <a:t>University of Washington (Seattle) | May 23</a:t>
            </a:r>
          </a:p>
        </p:txBody>
      </p:sp>
      <p:sp>
        <p:nvSpPr>
          <p:cNvPr id="4" name="Footer Placeholder 3">
            <a:extLst>
              <a:ext uri="{FF2B5EF4-FFF2-40B4-BE49-F238E27FC236}">
                <a16:creationId xmlns:a16="http://schemas.microsoft.com/office/drawing/2014/main" id="{75A8D7A3-5509-6673-DA20-AE7ED24AA11C}"/>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11" name="Content Placeholder 10">
            <a:extLst>
              <a:ext uri="{FF2B5EF4-FFF2-40B4-BE49-F238E27FC236}">
                <a16:creationId xmlns:a16="http://schemas.microsoft.com/office/drawing/2014/main" id="{4022EF08-4A46-91F6-9FF4-EB9DD7DBE5DE}"/>
              </a:ext>
            </a:extLst>
          </p:cNvPr>
          <p:cNvSpPr>
            <a:spLocks noGrp="1"/>
          </p:cNvSpPr>
          <p:nvPr>
            <p:ph idx="1"/>
          </p:nvPr>
        </p:nvSpPr>
        <p:spPr/>
        <p:txBody>
          <a:bodyPr/>
          <a:lstStyle/>
          <a:p>
            <a:pPr marL="347345" indent="-347345"/>
            <a:r>
              <a:rPr lang="en-US">
                <a:ea typeface="Open Sans"/>
                <a:cs typeface="Arial"/>
              </a:rPr>
              <a:t>Mohammed Kanani, MS</a:t>
            </a:r>
          </a:p>
          <a:p>
            <a:pPr marL="347345" indent="-347345">
              <a:buClr>
                <a:srgbClr val="595959"/>
              </a:buClr>
            </a:pPr>
            <a:r>
              <a:rPr lang="en-US">
                <a:ea typeface="Open Sans"/>
                <a:cs typeface="Arial"/>
              </a:rPr>
              <a:t>Yee Ng, MD</a:t>
            </a:r>
          </a:p>
          <a:p>
            <a:pPr marL="347345" indent="-347345">
              <a:buClr>
                <a:srgbClr val="595959"/>
              </a:buClr>
            </a:pPr>
            <a:r>
              <a:rPr lang="en-US">
                <a:ea typeface="Open Sans"/>
                <a:cs typeface="Arial"/>
              </a:rPr>
              <a:t>Nathan Cross, MD, MS, CIIP</a:t>
            </a:r>
          </a:p>
        </p:txBody>
      </p:sp>
    </p:spTree>
    <p:custDataLst>
      <p:tags r:id="rId1"/>
    </p:custDataLst>
    <p:extLst>
      <p:ext uri="{BB962C8B-B14F-4D97-AF65-F5344CB8AC3E}">
        <p14:creationId xmlns:p14="http://schemas.microsoft.com/office/powerpoint/2010/main" val="81757761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ECAE5-7CF9-D5AE-C6A4-9A04E36DF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8C0BD-8CB9-A6DC-0C91-F99270CE441F}"/>
              </a:ext>
            </a:extLst>
          </p:cNvPr>
          <p:cNvSpPr>
            <a:spLocks noGrp="1"/>
          </p:cNvSpPr>
          <p:nvPr>
            <p:ph type="title"/>
          </p:nvPr>
        </p:nvSpPr>
        <p:spPr/>
        <p:txBody>
          <a:bodyPr/>
          <a:lstStyle/>
          <a:p>
            <a:r>
              <a:rPr lang="en-US"/>
              <a:t>Evolution of NLP</a:t>
            </a:r>
          </a:p>
        </p:txBody>
      </p:sp>
      <p:sp>
        <p:nvSpPr>
          <p:cNvPr id="4" name="Footer Placeholder 3">
            <a:extLst>
              <a:ext uri="{FF2B5EF4-FFF2-40B4-BE49-F238E27FC236}">
                <a16:creationId xmlns:a16="http://schemas.microsoft.com/office/drawing/2014/main" id="{7DA9EC92-1AA4-72EC-8D6A-B19130C360B9}"/>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2054" name="Picture 6">
            <a:extLst>
              <a:ext uri="{FF2B5EF4-FFF2-40B4-BE49-F238E27FC236}">
                <a16:creationId xmlns:a16="http://schemas.microsoft.com/office/drawing/2014/main" id="{D65F29EB-0F1F-B1D9-4DE1-14FBEA761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63" y="1595151"/>
            <a:ext cx="10889673" cy="43813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66274D-72F4-4841-0728-DCAF241BF2DC}"/>
              </a:ext>
            </a:extLst>
          </p:cNvPr>
          <p:cNvSpPr txBox="1"/>
          <p:nvPr/>
        </p:nvSpPr>
        <p:spPr bwMode="auto">
          <a:xfrm>
            <a:off x="3048000" y="3246643"/>
            <a:ext cx="609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b="0" i="0">
                <a:solidFill>
                  <a:srgbClr val="000000"/>
                </a:solidFill>
                <a:effectLst/>
                <a:latin typeface="Times"/>
              </a:rPr>
              <a:t> </a:t>
            </a:r>
            <a:endParaRPr lang="en-US"/>
          </a:p>
        </p:txBody>
      </p:sp>
      <p:sp>
        <p:nvSpPr>
          <p:cNvPr id="7" name="TextBox 6">
            <a:extLst>
              <a:ext uri="{FF2B5EF4-FFF2-40B4-BE49-F238E27FC236}">
                <a16:creationId xmlns:a16="http://schemas.microsoft.com/office/drawing/2014/main" id="{E1FAEC17-84AA-A719-DFBC-244ED0E02A6C}"/>
              </a:ext>
            </a:extLst>
          </p:cNvPr>
          <p:cNvSpPr txBox="1"/>
          <p:nvPr/>
        </p:nvSpPr>
        <p:spPr bwMode="auto">
          <a:xfrm>
            <a:off x="4867564" y="1314812"/>
            <a:ext cx="1911927" cy="33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l">
              <a:buClr>
                <a:schemeClr val="tx1">
                  <a:lumMod val="75000"/>
                  <a:lumOff val="25000"/>
                </a:schemeClr>
              </a:buClr>
            </a:pPr>
            <a:r>
              <a:rPr lang="en-US">
                <a:solidFill>
                  <a:srgbClr val="FF0000"/>
                </a:solidFill>
                <a:ea typeface="Urbanist" panose="020B0A04040200000203" pitchFamily="34" charset="77"/>
                <a:cs typeface="Urbanist" panose="020B0A04040200000203" pitchFamily="34" charset="77"/>
              </a:rPr>
              <a:t>AI/Deep Learning</a:t>
            </a:r>
            <a:endParaRPr lang="en-US" sz="1800" b="0">
              <a:solidFill>
                <a:srgbClr val="FF0000"/>
              </a:solidFill>
              <a:latin typeface="+mn-lt"/>
              <a:ea typeface="Urbanist" panose="020B0A04040200000203" pitchFamily="34" charset="77"/>
              <a:cs typeface="Urbanist" panose="020B0A04040200000203" pitchFamily="34" charset="77"/>
            </a:endParaRPr>
          </a:p>
        </p:txBody>
      </p:sp>
      <p:cxnSp>
        <p:nvCxnSpPr>
          <p:cNvPr id="9" name="Straight Connector 8">
            <a:extLst>
              <a:ext uri="{FF2B5EF4-FFF2-40B4-BE49-F238E27FC236}">
                <a16:creationId xmlns:a16="http://schemas.microsoft.com/office/drawing/2014/main" id="{E26399B9-77FF-D3FC-4A4B-97FA9035BA27}"/>
              </a:ext>
            </a:extLst>
          </p:cNvPr>
          <p:cNvCxnSpPr/>
          <p:nvPr/>
        </p:nvCxnSpPr>
        <p:spPr>
          <a:xfrm>
            <a:off x="4867564" y="1370013"/>
            <a:ext cx="0" cy="5106123"/>
          </a:xfrm>
          <a:prstGeom prst="line">
            <a:avLst/>
          </a:prstGeom>
          <a:ln>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B40884D-293C-7865-6B41-2BDE27B1EA0C}"/>
              </a:ext>
            </a:extLst>
          </p:cNvPr>
          <p:cNvCxnSpPr/>
          <p:nvPr/>
        </p:nvCxnSpPr>
        <p:spPr>
          <a:xfrm>
            <a:off x="6733311" y="1528762"/>
            <a:ext cx="637309"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855012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61F1-25EE-CAE3-A0FF-DF08B3BAB51E}"/>
              </a:ext>
            </a:extLst>
          </p:cNvPr>
          <p:cNvSpPr>
            <a:spLocks noGrp="1"/>
          </p:cNvSpPr>
          <p:nvPr>
            <p:ph type="title"/>
          </p:nvPr>
        </p:nvSpPr>
        <p:spPr/>
        <p:txBody>
          <a:bodyPr/>
          <a:lstStyle/>
          <a:p>
            <a:r>
              <a:rPr lang="en-US"/>
              <a:t>Sequential</a:t>
            </a:r>
          </a:p>
        </p:txBody>
      </p:sp>
      <p:sp>
        <p:nvSpPr>
          <p:cNvPr id="4" name="Footer Placeholder 3">
            <a:extLst>
              <a:ext uri="{FF2B5EF4-FFF2-40B4-BE49-F238E27FC236}">
                <a16:creationId xmlns:a16="http://schemas.microsoft.com/office/drawing/2014/main" id="{EE5021B0-2C9A-6EBF-107B-A9B1F40CE881}"/>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7" name="TextBox 6">
            <a:extLst>
              <a:ext uri="{FF2B5EF4-FFF2-40B4-BE49-F238E27FC236}">
                <a16:creationId xmlns:a16="http://schemas.microsoft.com/office/drawing/2014/main" id="{22193AF5-803C-1ECD-3769-3D09BEE9B5E7}"/>
              </a:ext>
            </a:extLst>
          </p:cNvPr>
          <p:cNvSpPr txBox="1"/>
          <p:nvPr/>
        </p:nvSpPr>
        <p:spPr bwMode="auto">
          <a:xfrm>
            <a:off x="3385127" y="2715492"/>
            <a:ext cx="5421746" cy="868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6000" b="0">
                <a:latin typeface="+mn-lt"/>
                <a:ea typeface="Urbanist" panose="020B0A04040200000203" pitchFamily="34" charset="77"/>
                <a:cs typeface="Urbanist" panose="020B0A04040200000203" pitchFamily="34" charset="77"/>
              </a:rPr>
              <a:t>A cat goes for a walk.</a:t>
            </a:r>
          </a:p>
        </p:txBody>
      </p:sp>
      <p:cxnSp>
        <p:nvCxnSpPr>
          <p:cNvPr id="9" name="Straight Arrow Connector 8">
            <a:extLst>
              <a:ext uri="{FF2B5EF4-FFF2-40B4-BE49-F238E27FC236}">
                <a16:creationId xmlns:a16="http://schemas.microsoft.com/office/drawing/2014/main" id="{8BEEA502-C4F3-EE63-7D01-45F82EF0C33B}"/>
              </a:ext>
            </a:extLst>
          </p:cNvPr>
          <p:cNvCxnSpPr>
            <a:cxnSpLocks/>
          </p:cNvCxnSpPr>
          <p:nvPr/>
        </p:nvCxnSpPr>
        <p:spPr>
          <a:xfrm>
            <a:off x="2623127" y="4294909"/>
            <a:ext cx="6982691" cy="0"/>
          </a:xfrm>
          <a:prstGeom prst="straightConnector1">
            <a:avLst/>
          </a:prstGeom>
          <a:ln w="76200">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754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85C88-B99D-39E1-ACD2-7023C034107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2E4373-A138-5DC4-6E45-E119B0AE81E4}"/>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grpSp>
        <p:nvGrpSpPr>
          <p:cNvPr id="61" name="Group 60">
            <a:extLst>
              <a:ext uri="{FF2B5EF4-FFF2-40B4-BE49-F238E27FC236}">
                <a16:creationId xmlns:a16="http://schemas.microsoft.com/office/drawing/2014/main" id="{DD7466C6-C009-568B-FEF2-B4A05421013A}"/>
              </a:ext>
            </a:extLst>
          </p:cNvPr>
          <p:cNvGrpSpPr/>
          <p:nvPr/>
        </p:nvGrpSpPr>
        <p:grpSpPr>
          <a:xfrm>
            <a:off x="1005145" y="1050905"/>
            <a:ext cx="10181710" cy="4417110"/>
            <a:chOff x="1005145" y="1004724"/>
            <a:chExt cx="10181710" cy="4417110"/>
          </a:xfrm>
        </p:grpSpPr>
        <p:grpSp>
          <p:nvGrpSpPr>
            <p:cNvPr id="16" name="Group 15">
              <a:extLst>
                <a:ext uri="{FF2B5EF4-FFF2-40B4-BE49-F238E27FC236}">
                  <a16:creationId xmlns:a16="http://schemas.microsoft.com/office/drawing/2014/main" id="{5E0477FB-BABB-62F6-275B-6BF221E6CA1F}"/>
                </a:ext>
              </a:extLst>
            </p:cNvPr>
            <p:cNvGrpSpPr/>
            <p:nvPr/>
          </p:nvGrpSpPr>
          <p:grpSpPr>
            <a:xfrm>
              <a:off x="1005145" y="3522744"/>
              <a:ext cx="10181710" cy="1280160"/>
              <a:chOff x="481213" y="3762890"/>
              <a:chExt cx="10181710" cy="1280160"/>
            </a:xfrm>
          </p:grpSpPr>
          <p:sp>
            <p:nvSpPr>
              <p:cNvPr id="9" name="Rectangle 8">
                <a:extLst>
                  <a:ext uri="{FF2B5EF4-FFF2-40B4-BE49-F238E27FC236}">
                    <a16:creationId xmlns:a16="http://schemas.microsoft.com/office/drawing/2014/main" id="{397D50D8-EC9E-7D0F-FC0B-DF9D8235CBF4}"/>
                  </a:ext>
                </a:extLst>
              </p:cNvPr>
              <p:cNvSpPr/>
              <p:nvPr/>
            </p:nvSpPr>
            <p:spPr>
              <a:xfrm>
                <a:off x="481213" y="3762890"/>
                <a:ext cx="1280160" cy="128016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sp>
            <p:nvSpPr>
              <p:cNvPr id="10" name="Rectangle 9">
                <a:extLst>
                  <a:ext uri="{FF2B5EF4-FFF2-40B4-BE49-F238E27FC236}">
                    <a16:creationId xmlns:a16="http://schemas.microsoft.com/office/drawing/2014/main" id="{11F5ED3B-1D22-5F5D-A283-91D8F5F8DB38}"/>
                  </a:ext>
                </a:extLst>
              </p:cNvPr>
              <p:cNvSpPr/>
              <p:nvPr/>
            </p:nvSpPr>
            <p:spPr>
              <a:xfrm>
                <a:off x="2261523" y="3762890"/>
                <a:ext cx="1280160" cy="128016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sp>
            <p:nvSpPr>
              <p:cNvPr id="11" name="Rectangle 10">
                <a:extLst>
                  <a:ext uri="{FF2B5EF4-FFF2-40B4-BE49-F238E27FC236}">
                    <a16:creationId xmlns:a16="http://schemas.microsoft.com/office/drawing/2014/main" id="{4EC90555-571E-6C45-C31F-7B0151B31BC3}"/>
                  </a:ext>
                </a:extLst>
              </p:cNvPr>
              <p:cNvSpPr/>
              <p:nvPr/>
            </p:nvSpPr>
            <p:spPr>
              <a:xfrm>
                <a:off x="5822143" y="3762890"/>
                <a:ext cx="1280160" cy="128016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sp>
            <p:nvSpPr>
              <p:cNvPr id="13" name="Rectangle 12">
                <a:extLst>
                  <a:ext uri="{FF2B5EF4-FFF2-40B4-BE49-F238E27FC236}">
                    <a16:creationId xmlns:a16="http://schemas.microsoft.com/office/drawing/2014/main" id="{D973B286-CB6A-616C-7C0A-66FF4FEB9585}"/>
                  </a:ext>
                </a:extLst>
              </p:cNvPr>
              <p:cNvSpPr/>
              <p:nvPr/>
            </p:nvSpPr>
            <p:spPr>
              <a:xfrm>
                <a:off x="7602453" y="3762890"/>
                <a:ext cx="1280160" cy="128016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sp>
            <p:nvSpPr>
              <p:cNvPr id="14" name="Rectangle 13">
                <a:extLst>
                  <a:ext uri="{FF2B5EF4-FFF2-40B4-BE49-F238E27FC236}">
                    <a16:creationId xmlns:a16="http://schemas.microsoft.com/office/drawing/2014/main" id="{7499F2FA-CFF0-EC6D-0F85-D034A921A2EA}"/>
                  </a:ext>
                </a:extLst>
              </p:cNvPr>
              <p:cNvSpPr/>
              <p:nvPr/>
            </p:nvSpPr>
            <p:spPr>
              <a:xfrm>
                <a:off x="4041833" y="3762890"/>
                <a:ext cx="1280160" cy="128016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sp>
            <p:nvSpPr>
              <p:cNvPr id="15" name="Rectangle 14">
                <a:extLst>
                  <a:ext uri="{FF2B5EF4-FFF2-40B4-BE49-F238E27FC236}">
                    <a16:creationId xmlns:a16="http://schemas.microsoft.com/office/drawing/2014/main" id="{AFA89F57-5B1B-9EEE-F335-A1190075A396}"/>
                  </a:ext>
                </a:extLst>
              </p:cNvPr>
              <p:cNvSpPr/>
              <p:nvPr/>
            </p:nvSpPr>
            <p:spPr>
              <a:xfrm>
                <a:off x="9382763" y="3762890"/>
                <a:ext cx="1280160" cy="128016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grpSp>
        <p:grpSp>
          <p:nvGrpSpPr>
            <p:cNvPr id="17" name="Group 16">
              <a:extLst>
                <a:ext uri="{FF2B5EF4-FFF2-40B4-BE49-F238E27FC236}">
                  <a16:creationId xmlns:a16="http://schemas.microsoft.com/office/drawing/2014/main" id="{2B9B9D27-6E6D-E554-5B1F-6D1E4B84B43B}"/>
                </a:ext>
              </a:extLst>
            </p:cNvPr>
            <p:cNvGrpSpPr/>
            <p:nvPr/>
          </p:nvGrpSpPr>
          <p:grpSpPr>
            <a:xfrm>
              <a:off x="1005145" y="1623654"/>
              <a:ext cx="10181710" cy="1280160"/>
              <a:chOff x="481213" y="3762890"/>
              <a:chExt cx="10181710" cy="1280160"/>
            </a:xfrm>
          </p:grpSpPr>
          <p:sp>
            <p:nvSpPr>
              <p:cNvPr id="18" name="Rectangle 17">
                <a:extLst>
                  <a:ext uri="{FF2B5EF4-FFF2-40B4-BE49-F238E27FC236}">
                    <a16:creationId xmlns:a16="http://schemas.microsoft.com/office/drawing/2014/main" id="{EB562D8F-367E-3700-380E-8B1B4920793F}"/>
                  </a:ext>
                </a:extLst>
              </p:cNvPr>
              <p:cNvSpPr/>
              <p:nvPr/>
            </p:nvSpPr>
            <p:spPr>
              <a:xfrm>
                <a:off x="481213" y="3762890"/>
                <a:ext cx="1280160" cy="1280160"/>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sp>
            <p:nvSpPr>
              <p:cNvPr id="19" name="Rectangle 18">
                <a:extLst>
                  <a:ext uri="{FF2B5EF4-FFF2-40B4-BE49-F238E27FC236}">
                    <a16:creationId xmlns:a16="http://schemas.microsoft.com/office/drawing/2014/main" id="{95E4D5AF-A62E-F46B-DDB8-10C150543212}"/>
                  </a:ext>
                </a:extLst>
              </p:cNvPr>
              <p:cNvSpPr/>
              <p:nvPr/>
            </p:nvSpPr>
            <p:spPr>
              <a:xfrm>
                <a:off x="2261523" y="3762890"/>
                <a:ext cx="1280160" cy="1280160"/>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sp>
            <p:nvSpPr>
              <p:cNvPr id="20" name="Rectangle 19">
                <a:extLst>
                  <a:ext uri="{FF2B5EF4-FFF2-40B4-BE49-F238E27FC236}">
                    <a16:creationId xmlns:a16="http://schemas.microsoft.com/office/drawing/2014/main" id="{C07788C9-A2CA-E1FF-0A93-D22A00136303}"/>
                  </a:ext>
                </a:extLst>
              </p:cNvPr>
              <p:cNvSpPr/>
              <p:nvPr/>
            </p:nvSpPr>
            <p:spPr>
              <a:xfrm>
                <a:off x="5822143" y="3762890"/>
                <a:ext cx="1280160" cy="1280160"/>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sp>
            <p:nvSpPr>
              <p:cNvPr id="21" name="Rectangle 20">
                <a:extLst>
                  <a:ext uri="{FF2B5EF4-FFF2-40B4-BE49-F238E27FC236}">
                    <a16:creationId xmlns:a16="http://schemas.microsoft.com/office/drawing/2014/main" id="{5973E3E1-B442-E557-7FFF-7803E472DC14}"/>
                  </a:ext>
                </a:extLst>
              </p:cNvPr>
              <p:cNvSpPr/>
              <p:nvPr/>
            </p:nvSpPr>
            <p:spPr>
              <a:xfrm>
                <a:off x="7602453" y="3762890"/>
                <a:ext cx="1280160" cy="1280160"/>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sp>
            <p:nvSpPr>
              <p:cNvPr id="22" name="Rectangle 21">
                <a:extLst>
                  <a:ext uri="{FF2B5EF4-FFF2-40B4-BE49-F238E27FC236}">
                    <a16:creationId xmlns:a16="http://schemas.microsoft.com/office/drawing/2014/main" id="{B18D0C9F-32C3-265D-9B2E-EA578909F270}"/>
                  </a:ext>
                </a:extLst>
              </p:cNvPr>
              <p:cNvSpPr/>
              <p:nvPr/>
            </p:nvSpPr>
            <p:spPr>
              <a:xfrm>
                <a:off x="4041833" y="3762890"/>
                <a:ext cx="1280160" cy="1280160"/>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sp>
            <p:nvSpPr>
              <p:cNvPr id="23" name="Rectangle 22">
                <a:extLst>
                  <a:ext uri="{FF2B5EF4-FFF2-40B4-BE49-F238E27FC236}">
                    <a16:creationId xmlns:a16="http://schemas.microsoft.com/office/drawing/2014/main" id="{87FF83B8-0AF4-48D9-0C8B-29997DC003C3}"/>
                  </a:ext>
                </a:extLst>
              </p:cNvPr>
              <p:cNvSpPr/>
              <p:nvPr/>
            </p:nvSpPr>
            <p:spPr>
              <a:xfrm>
                <a:off x="9382763" y="3762890"/>
                <a:ext cx="1280160" cy="1280160"/>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RNN</a:t>
                </a:r>
              </a:p>
            </p:txBody>
          </p:sp>
        </p:grpSp>
        <p:cxnSp>
          <p:nvCxnSpPr>
            <p:cNvPr id="25" name="Elbow Connector 24">
              <a:extLst>
                <a:ext uri="{FF2B5EF4-FFF2-40B4-BE49-F238E27FC236}">
                  <a16:creationId xmlns:a16="http://schemas.microsoft.com/office/drawing/2014/main" id="{3655604C-AD09-3436-3CC8-7B7A85760FF9}"/>
                </a:ext>
              </a:extLst>
            </p:cNvPr>
            <p:cNvCxnSpPr>
              <a:cxnSpLocks/>
              <a:stCxn id="15" idx="0"/>
              <a:endCxn id="18" idx="2"/>
            </p:cNvCxnSpPr>
            <p:nvPr/>
          </p:nvCxnSpPr>
          <p:spPr>
            <a:xfrm rot="16200000" flipV="1">
              <a:off x="5786535" y="-1237496"/>
              <a:ext cx="618930" cy="8901550"/>
            </a:xfrm>
            <a:prstGeom prst="bentConnector3">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6C460180-6676-1931-032A-D867D42A01D9}"/>
                </a:ext>
              </a:extLst>
            </p:cNvPr>
            <p:cNvCxnSpPr>
              <a:stCxn id="9" idx="3"/>
              <a:endCxn id="10" idx="1"/>
            </p:cNvCxnSpPr>
            <p:nvPr/>
          </p:nvCxnSpPr>
          <p:spPr>
            <a:xfrm>
              <a:off x="2285305" y="4162824"/>
              <a:ext cx="500150" cy="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B123FCD-DA38-6712-394D-06FF0FA0E9E8}"/>
                </a:ext>
              </a:extLst>
            </p:cNvPr>
            <p:cNvCxnSpPr>
              <a:stCxn id="10" idx="3"/>
              <a:endCxn id="14" idx="1"/>
            </p:cNvCxnSpPr>
            <p:nvPr/>
          </p:nvCxnSpPr>
          <p:spPr>
            <a:xfrm>
              <a:off x="4065615" y="4162824"/>
              <a:ext cx="500150" cy="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A4C4569-BDC0-5419-4935-A3D946551CC6}"/>
                </a:ext>
              </a:extLst>
            </p:cNvPr>
            <p:cNvCxnSpPr>
              <a:stCxn id="14" idx="3"/>
              <a:endCxn id="11" idx="1"/>
            </p:cNvCxnSpPr>
            <p:nvPr/>
          </p:nvCxnSpPr>
          <p:spPr>
            <a:xfrm>
              <a:off x="5845925" y="4162824"/>
              <a:ext cx="500150" cy="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2EFCA16-E503-D154-61CC-FC765E37B775}"/>
                </a:ext>
              </a:extLst>
            </p:cNvPr>
            <p:cNvCxnSpPr>
              <a:stCxn id="11" idx="3"/>
              <a:endCxn id="13" idx="1"/>
            </p:cNvCxnSpPr>
            <p:nvPr/>
          </p:nvCxnSpPr>
          <p:spPr>
            <a:xfrm>
              <a:off x="7626235" y="4162824"/>
              <a:ext cx="500150" cy="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281450C-AD6F-FE12-B42D-8DB3AAD47FC3}"/>
                </a:ext>
              </a:extLst>
            </p:cNvPr>
            <p:cNvCxnSpPr>
              <a:stCxn id="13" idx="3"/>
              <a:endCxn id="15" idx="1"/>
            </p:cNvCxnSpPr>
            <p:nvPr/>
          </p:nvCxnSpPr>
          <p:spPr>
            <a:xfrm>
              <a:off x="9406545" y="4162824"/>
              <a:ext cx="500150" cy="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1D3CB82A-2F42-92B9-8D49-9396322BFC02}"/>
                </a:ext>
              </a:extLst>
            </p:cNvPr>
            <p:cNvCxnSpPr>
              <a:stCxn id="18" idx="3"/>
              <a:endCxn id="19" idx="1"/>
            </p:cNvCxnSpPr>
            <p:nvPr/>
          </p:nvCxnSpPr>
          <p:spPr>
            <a:xfrm>
              <a:off x="2285305" y="2263734"/>
              <a:ext cx="500150" cy="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6F46F51A-22C0-A409-5CEA-25F6DA6506CE}"/>
                </a:ext>
              </a:extLst>
            </p:cNvPr>
            <p:cNvCxnSpPr>
              <a:stCxn id="19" idx="3"/>
              <a:endCxn id="22" idx="1"/>
            </p:cNvCxnSpPr>
            <p:nvPr/>
          </p:nvCxnSpPr>
          <p:spPr>
            <a:xfrm>
              <a:off x="4065615" y="2263734"/>
              <a:ext cx="500150" cy="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0F2B0DC7-DCAB-8A2F-7330-35D6A12D5D9E}"/>
                </a:ext>
              </a:extLst>
            </p:cNvPr>
            <p:cNvCxnSpPr>
              <a:stCxn id="22" idx="3"/>
              <a:endCxn id="20" idx="1"/>
            </p:cNvCxnSpPr>
            <p:nvPr/>
          </p:nvCxnSpPr>
          <p:spPr>
            <a:xfrm>
              <a:off x="5845925" y="2263734"/>
              <a:ext cx="500150" cy="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1BBDCF53-67DE-61FF-6BF9-58344CDB0F6B}"/>
                </a:ext>
              </a:extLst>
            </p:cNvPr>
            <p:cNvCxnSpPr>
              <a:stCxn id="20" idx="3"/>
              <a:endCxn id="21" idx="1"/>
            </p:cNvCxnSpPr>
            <p:nvPr/>
          </p:nvCxnSpPr>
          <p:spPr>
            <a:xfrm>
              <a:off x="7626235" y="2263734"/>
              <a:ext cx="500150" cy="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05C5E61C-D336-7D41-1748-86289A5A4E50}"/>
                </a:ext>
              </a:extLst>
            </p:cNvPr>
            <p:cNvCxnSpPr>
              <a:stCxn id="21" idx="3"/>
              <a:endCxn id="23" idx="1"/>
            </p:cNvCxnSpPr>
            <p:nvPr/>
          </p:nvCxnSpPr>
          <p:spPr>
            <a:xfrm>
              <a:off x="9406545" y="2263734"/>
              <a:ext cx="500150" cy="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64946C6C-61A8-8102-399E-0892918E86B1}"/>
                </a:ext>
              </a:extLst>
            </p:cNvPr>
            <p:cNvCxnSpPr>
              <a:cxnSpLocks/>
              <a:stCxn id="62" idx="0"/>
              <a:endCxn id="9" idx="2"/>
            </p:cNvCxnSpPr>
            <p:nvPr/>
          </p:nvCxnSpPr>
          <p:spPr>
            <a:xfrm flipV="1">
              <a:off x="1645225" y="4802904"/>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CE02EC9-9517-2351-BA3F-BD12E53CEF43}"/>
                </a:ext>
              </a:extLst>
            </p:cNvPr>
            <p:cNvCxnSpPr>
              <a:cxnSpLocks/>
            </p:cNvCxnSpPr>
            <p:nvPr/>
          </p:nvCxnSpPr>
          <p:spPr>
            <a:xfrm flipV="1">
              <a:off x="3425535" y="4802904"/>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F3067CCD-7135-7055-1992-74984B99C609}"/>
                </a:ext>
              </a:extLst>
            </p:cNvPr>
            <p:cNvCxnSpPr>
              <a:cxnSpLocks/>
            </p:cNvCxnSpPr>
            <p:nvPr/>
          </p:nvCxnSpPr>
          <p:spPr>
            <a:xfrm flipV="1">
              <a:off x="5227780" y="4802904"/>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01949B7-B297-F62E-E2A2-6BAD153CF599}"/>
                </a:ext>
              </a:extLst>
            </p:cNvPr>
            <p:cNvCxnSpPr>
              <a:cxnSpLocks/>
            </p:cNvCxnSpPr>
            <p:nvPr/>
          </p:nvCxnSpPr>
          <p:spPr>
            <a:xfrm flipV="1">
              <a:off x="6986155" y="4802904"/>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6284580-5D94-1012-22C2-71AF645AF5C1}"/>
                </a:ext>
              </a:extLst>
            </p:cNvPr>
            <p:cNvCxnSpPr>
              <a:cxnSpLocks/>
            </p:cNvCxnSpPr>
            <p:nvPr/>
          </p:nvCxnSpPr>
          <p:spPr>
            <a:xfrm flipV="1">
              <a:off x="8766465" y="4802904"/>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67DC88B-3567-F899-36F3-EE9541E0976B}"/>
                </a:ext>
              </a:extLst>
            </p:cNvPr>
            <p:cNvCxnSpPr>
              <a:cxnSpLocks/>
            </p:cNvCxnSpPr>
            <p:nvPr/>
          </p:nvCxnSpPr>
          <p:spPr>
            <a:xfrm flipV="1">
              <a:off x="10523682" y="4802904"/>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E6CB0DCA-C11B-1629-9153-4A12E2484006}"/>
                </a:ext>
              </a:extLst>
            </p:cNvPr>
            <p:cNvCxnSpPr>
              <a:cxnSpLocks/>
            </p:cNvCxnSpPr>
            <p:nvPr/>
          </p:nvCxnSpPr>
          <p:spPr>
            <a:xfrm flipV="1">
              <a:off x="1644071" y="1004724"/>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16A27DE-E65C-D7AC-2A38-080626B19825}"/>
                </a:ext>
              </a:extLst>
            </p:cNvPr>
            <p:cNvCxnSpPr>
              <a:cxnSpLocks/>
            </p:cNvCxnSpPr>
            <p:nvPr/>
          </p:nvCxnSpPr>
          <p:spPr>
            <a:xfrm flipV="1">
              <a:off x="3424381" y="1004724"/>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B360CABE-1492-D64E-21DB-8C3E7023734A}"/>
                </a:ext>
              </a:extLst>
            </p:cNvPr>
            <p:cNvCxnSpPr>
              <a:cxnSpLocks/>
            </p:cNvCxnSpPr>
            <p:nvPr/>
          </p:nvCxnSpPr>
          <p:spPr>
            <a:xfrm flipV="1">
              <a:off x="5226626" y="1004724"/>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88AECC3-BC56-C713-7D92-7941AF80B26C}"/>
                </a:ext>
              </a:extLst>
            </p:cNvPr>
            <p:cNvCxnSpPr>
              <a:cxnSpLocks/>
            </p:cNvCxnSpPr>
            <p:nvPr/>
          </p:nvCxnSpPr>
          <p:spPr>
            <a:xfrm flipV="1">
              <a:off x="6985001" y="1004724"/>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A9372759-A0D9-556B-C5BD-30FDD19BC4B1}"/>
              </a:ext>
            </a:extLst>
          </p:cNvPr>
          <p:cNvSpPr txBox="1"/>
          <p:nvPr/>
        </p:nvSpPr>
        <p:spPr bwMode="auto">
          <a:xfrm>
            <a:off x="1301749" y="5468015"/>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1800" b="0">
                <a:solidFill>
                  <a:schemeClr val="tx1">
                    <a:lumMod val="75000"/>
                    <a:lumOff val="25000"/>
                  </a:schemeClr>
                </a:solidFill>
                <a:latin typeface="+mn-lt"/>
                <a:ea typeface="Urbanist" panose="020B0A04040200000203" pitchFamily="34" charset="77"/>
                <a:cs typeface="Urbanist" panose="020B0A04040200000203" pitchFamily="34" charset="77"/>
              </a:rPr>
              <a:t>A</a:t>
            </a:r>
          </a:p>
        </p:txBody>
      </p:sp>
      <p:sp>
        <p:nvSpPr>
          <p:cNvPr id="67" name="TextBox 66">
            <a:extLst>
              <a:ext uri="{FF2B5EF4-FFF2-40B4-BE49-F238E27FC236}">
                <a16:creationId xmlns:a16="http://schemas.microsoft.com/office/drawing/2014/main" id="{2A79CEC7-A0ED-A6A3-F6BA-90156CFE0717}"/>
              </a:ext>
            </a:extLst>
          </p:cNvPr>
          <p:cNvSpPr txBox="1"/>
          <p:nvPr/>
        </p:nvSpPr>
        <p:spPr bwMode="auto">
          <a:xfrm>
            <a:off x="3082058" y="5468014"/>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cat</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68" name="TextBox 67">
            <a:extLst>
              <a:ext uri="{FF2B5EF4-FFF2-40B4-BE49-F238E27FC236}">
                <a16:creationId xmlns:a16="http://schemas.microsoft.com/office/drawing/2014/main" id="{C6056B2A-4AEC-394C-6D57-F025CEED795B}"/>
              </a:ext>
            </a:extLst>
          </p:cNvPr>
          <p:cNvSpPr txBox="1"/>
          <p:nvPr/>
        </p:nvSpPr>
        <p:spPr bwMode="auto">
          <a:xfrm>
            <a:off x="4902884" y="5468013"/>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goes</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69" name="TextBox 68">
            <a:extLst>
              <a:ext uri="{FF2B5EF4-FFF2-40B4-BE49-F238E27FC236}">
                <a16:creationId xmlns:a16="http://schemas.microsoft.com/office/drawing/2014/main" id="{E547D8A3-9972-D601-1D86-A614A66987D1}"/>
              </a:ext>
            </a:extLst>
          </p:cNvPr>
          <p:cNvSpPr txBox="1"/>
          <p:nvPr/>
        </p:nvSpPr>
        <p:spPr bwMode="auto">
          <a:xfrm>
            <a:off x="6641521" y="5468012"/>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for</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70" name="TextBox 69">
            <a:extLst>
              <a:ext uri="{FF2B5EF4-FFF2-40B4-BE49-F238E27FC236}">
                <a16:creationId xmlns:a16="http://schemas.microsoft.com/office/drawing/2014/main" id="{6A4F0815-8080-F119-ACCA-8477B34E4CA2}"/>
              </a:ext>
            </a:extLst>
          </p:cNvPr>
          <p:cNvSpPr txBox="1"/>
          <p:nvPr/>
        </p:nvSpPr>
        <p:spPr bwMode="auto">
          <a:xfrm>
            <a:off x="8422989" y="5468011"/>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a</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71" name="TextBox 70">
            <a:extLst>
              <a:ext uri="{FF2B5EF4-FFF2-40B4-BE49-F238E27FC236}">
                <a16:creationId xmlns:a16="http://schemas.microsoft.com/office/drawing/2014/main" id="{20D10501-2543-CE7F-48F2-E1BA42D57BB7}"/>
              </a:ext>
            </a:extLst>
          </p:cNvPr>
          <p:cNvSpPr txBox="1"/>
          <p:nvPr/>
        </p:nvSpPr>
        <p:spPr bwMode="auto">
          <a:xfrm>
            <a:off x="10180206" y="5468011"/>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walk</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72" name="TextBox 71">
            <a:extLst>
              <a:ext uri="{FF2B5EF4-FFF2-40B4-BE49-F238E27FC236}">
                <a16:creationId xmlns:a16="http://schemas.microsoft.com/office/drawing/2014/main" id="{65A5AE02-B59E-CD88-BA11-79BF057086CA}"/>
              </a:ext>
            </a:extLst>
          </p:cNvPr>
          <p:cNvSpPr txBox="1"/>
          <p:nvPr/>
        </p:nvSpPr>
        <p:spPr bwMode="auto">
          <a:xfrm>
            <a:off x="1301749" y="621531"/>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Un</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73" name="TextBox 72">
            <a:extLst>
              <a:ext uri="{FF2B5EF4-FFF2-40B4-BE49-F238E27FC236}">
                <a16:creationId xmlns:a16="http://schemas.microsoft.com/office/drawing/2014/main" id="{B3CA0228-52D4-23F2-E5D5-0211EF6150E5}"/>
              </a:ext>
            </a:extLst>
          </p:cNvPr>
          <p:cNvSpPr txBox="1"/>
          <p:nvPr/>
        </p:nvSpPr>
        <p:spPr bwMode="auto">
          <a:xfrm>
            <a:off x="3082058" y="621530"/>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chat</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74" name="TextBox 73">
            <a:extLst>
              <a:ext uri="{FF2B5EF4-FFF2-40B4-BE49-F238E27FC236}">
                <a16:creationId xmlns:a16="http://schemas.microsoft.com/office/drawing/2014/main" id="{9A91BD80-9348-768A-2B7F-030D4D0BAFED}"/>
              </a:ext>
            </a:extLst>
          </p:cNvPr>
          <p:cNvSpPr txBox="1"/>
          <p:nvPr/>
        </p:nvSpPr>
        <p:spPr bwMode="auto">
          <a:xfrm>
            <a:off x="4902884" y="621529"/>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se</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75" name="TextBox 74">
            <a:extLst>
              <a:ext uri="{FF2B5EF4-FFF2-40B4-BE49-F238E27FC236}">
                <a16:creationId xmlns:a16="http://schemas.microsoft.com/office/drawing/2014/main" id="{4C06DDC5-0DCE-31CB-0839-02BCB1D34E08}"/>
              </a:ext>
            </a:extLst>
          </p:cNvPr>
          <p:cNvSpPr txBox="1"/>
          <p:nvPr/>
        </p:nvSpPr>
        <p:spPr bwMode="auto">
          <a:xfrm>
            <a:off x="6641521" y="621528"/>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1800" b="0" err="1">
                <a:solidFill>
                  <a:schemeClr val="tx1">
                    <a:lumMod val="75000"/>
                    <a:lumOff val="25000"/>
                  </a:schemeClr>
                </a:solidFill>
                <a:latin typeface="+mn-lt"/>
                <a:ea typeface="Urbanist" panose="020B0A04040200000203" pitchFamily="34" charset="77"/>
                <a:cs typeface="Urbanist" panose="020B0A04040200000203" pitchFamily="34" charset="77"/>
              </a:rPr>
              <a:t>promène</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Tree>
    <p:extLst>
      <p:ext uri="{BB962C8B-B14F-4D97-AF65-F5344CB8AC3E}">
        <p14:creationId xmlns:p14="http://schemas.microsoft.com/office/powerpoint/2010/main" val="398327864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DAA8E-EDAD-0D6D-3F97-3C45AD181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2E7F13-806D-A56F-93B8-049430308D4D}"/>
              </a:ext>
            </a:extLst>
          </p:cNvPr>
          <p:cNvSpPr>
            <a:spLocks noGrp="1"/>
          </p:cNvSpPr>
          <p:nvPr>
            <p:ph type="title"/>
          </p:nvPr>
        </p:nvSpPr>
        <p:spPr/>
        <p:txBody>
          <a:bodyPr/>
          <a:lstStyle/>
          <a:p>
            <a:r>
              <a:rPr lang="en-US"/>
              <a:t>Attention</a:t>
            </a:r>
          </a:p>
        </p:txBody>
      </p:sp>
      <p:sp>
        <p:nvSpPr>
          <p:cNvPr id="4" name="Footer Placeholder 3">
            <a:extLst>
              <a:ext uri="{FF2B5EF4-FFF2-40B4-BE49-F238E27FC236}">
                <a16:creationId xmlns:a16="http://schemas.microsoft.com/office/drawing/2014/main" id="{18203E69-CDD0-FC7A-1DEE-4F2E3F4CFA3D}"/>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7" name="TextBox 6">
            <a:extLst>
              <a:ext uri="{FF2B5EF4-FFF2-40B4-BE49-F238E27FC236}">
                <a16:creationId xmlns:a16="http://schemas.microsoft.com/office/drawing/2014/main" id="{DC352B7F-CB9B-8D73-BCDE-BB4CBA3C7F4B}"/>
              </a:ext>
            </a:extLst>
          </p:cNvPr>
          <p:cNvSpPr txBox="1"/>
          <p:nvPr/>
        </p:nvSpPr>
        <p:spPr bwMode="auto">
          <a:xfrm>
            <a:off x="3385127" y="2715492"/>
            <a:ext cx="5421746" cy="868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6000" b="0">
                <a:latin typeface="+mn-lt"/>
                <a:ea typeface="Urbanist" panose="020B0A04040200000203" pitchFamily="34" charset="77"/>
                <a:cs typeface="Urbanist" panose="020B0A04040200000203" pitchFamily="34" charset="77"/>
              </a:rPr>
              <a:t>A</a:t>
            </a:r>
            <a:r>
              <a:rPr lang="en-US" sz="4800" b="0">
                <a:latin typeface="+mn-lt"/>
                <a:ea typeface="Urbanist" panose="020B0A04040200000203" pitchFamily="34" charset="77"/>
                <a:cs typeface="Urbanist" panose="020B0A04040200000203" pitchFamily="34" charset="77"/>
              </a:rPr>
              <a:t> </a:t>
            </a:r>
            <a:r>
              <a:rPr lang="en-US" sz="9600" b="0">
                <a:latin typeface="+mn-lt"/>
                <a:ea typeface="Urbanist" panose="020B0A04040200000203" pitchFamily="34" charset="77"/>
                <a:cs typeface="Urbanist" panose="020B0A04040200000203" pitchFamily="34" charset="77"/>
              </a:rPr>
              <a:t>cat</a:t>
            </a:r>
            <a:r>
              <a:rPr lang="en-US" sz="4800" b="0">
                <a:latin typeface="+mn-lt"/>
                <a:ea typeface="Urbanist" panose="020B0A04040200000203" pitchFamily="34" charset="77"/>
                <a:cs typeface="Urbanist" panose="020B0A04040200000203" pitchFamily="34" charset="77"/>
              </a:rPr>
              <a:t> </a:t>
            </a:r>
            <a:r>
              <a:rPr lang="en-US" sz="6000" b="0">
                <a:latin typeface="+mn-lt"/>
                <a:ea typeface="Urbanist" panose="020B0A04040200000203" pitchFamily="34" charset="77"/>
                <a:cs typeface="Urbanist" panose="020B0A04040200000203" pitchFamily="34" charset="77"/>
              </a:rPr>
              <a:t>goes</a:t>
            </a:r>
            <a:r>
              <a:rPr lang="en-US" sz="4800" b="0">
                <a:latin typeface="+mn-lt"/>
                <a:ea typeface="Urbanist" panose="020B0A04040200000203" pitchFamily="34" charset="77"/>
                <a:cs typeface="Urbanist" panose="020B0A04040200000203" pitchFamily="34" charset="77"/>
              </a:rPr>
              <a:t> </a:t>
            </a:r>
            <a:r>
              <a:rPr lang="en-US" sz="3600" b="0">
                <a:latin typeface="+mn-lt"/>
                <a:ea typeface="Urbanist" panose="020B0A04040200000203" pitchFamily="34" charset="77"/>
                <a:cs typeface="Urbanist" panose="020B0A04040200000203" pitchFamily="34" charset="77"/>
              </a:rPr>
              <a:t>for a </a:t>
            </a:r>
            <a:r>
              <a:rPr lang="en-US" sz="9600" b="0">
                <a:latin typeface="+mn-lt"/>
                <a:ea typeface="Urbanist" panose="020B0A04040200000203" pitchFamily="34" charset="77"/>
                <a:cs typeface="Urbanist" panose="020B0A04040200000203" pitchFamily="34" charset="77"/>
              </a:rPr>
              <a:t>walk.</a:t>
            </a:r>
          </a:p>
        </p:txBody>
      </p:sp>
    </p:spTree>
    <p:extLst>
      <p:ext uri="{BB962C8B-B14F-4D97-AF65-F5344CB8AC3E}">
        <p14:creationId xmlns:p14="http://schemas.microsoft.com/office/powerpoint/2010/main" val="91802922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7D5D9-8AF4-6490-8590-70C431218E5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4FA3F-AEE8-0A5B-3012-4B8D1C0B54B8}"/>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cxnSp>
        <p:nvCxnSpPr>
          <p:cNvPr id="48" name="Straight Arrow Connector 47">
            <a:extLst>
              <a:ext uri="{FF2B5EF4-FFF2-40B4-BE49-F238E27FC236}">
                <a16:creationId xmlns:a16="http://schemas.microsoft.com/office/drawing/2014/main" id="{515B2F67-35C8-4AE4-AF1D-BC1FD7C4FD4C}"/>
              </a:ext>
            </a:extLst>
          </p:cNvPr>
          <p:cNvCxnSpPr>
            <a:cxnSpLocks/>
            <a:stCxn id="62" idx="0"/>
          </p:cNvCxnSpPr>
          <p:nvPr/>
        </p:nvCxnSpPr>
        <p:spPr>
          <a:xfrm flipV="1">
            <a:off x="1645225" y="5001817"/>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C21AFD0-E33E-8B6F-4E1B-8242E9BCA040}"/>
              </a:ext>
            </a:extLst>
          </p:cNvPr>
          <p:cNvCxnSpPr>
            <a:cxnSpLocks/>
          </p:cNvCxnSpPr>
          <p:nvPr/>
        </p:nvCxnSpPr>
        <p:spPr>
          <a:xfrm flipV="1">
            <a:off x="3425535" y="5001817"/>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8504DEF-271F-EF2D-CAA1-A22ABEDF8DC5}"/>
              </a:ext>
            </a:extLst>
          </p:cNvPr>
          <p:cNvCxnSpPr>
            <a:cxnSpLocks/>
          </p:cNvCxnSpPr>
          <p:nvPr/>
        </p:nvCxnSpPr>
        <p:spPr>
          <a:xfrm flipV="1">
            <a:off x="5227780" y="5001817"/>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FE105F31-91E0-EC56-9993-5F9782C08813}"/>
              </a:ext>
            </a:extLst>
          </p:cNvPr>
          <p:cNvCxnSpPr>
            <a:cxnSpLocks/>
          </p:cNvCxnSpPr>
          <p:nvPr/>
        </p:nvCxnSpPr>
        <p:spPr>
          <a:xfrm flipV="1">
            <a:off x="6986155" y="5001817"/>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EE474922-FBC6-D785-0AC8-BADEAD231575}"/>
              </a:ext>
            </a:extLst>
          </p:cNvPr>
          <p:cNvCxnSpPr>
            <a:cxnSpLocks/>
          </p:cNvCxnSpPr>
          <p:nvPr/>
        </p:nvCxnSpPr>
        <p:spPr>
          <a:xfrm flipV="1">
            <a:off x="8766465" y="5001817"/>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62E92E9C-86C3-F9E6-27C3-849EA89D28C5}"/>
              </a:ext>
            </a:extLst>
          </p:cNvPr>
          <p:cNvCxnSpPr>
            <a:cxnSpLocks/>
          </p:cNvCxnSpPr>
          <p:nvPr/>
        </p:nvCxnSpPr>
        <p:spPr>
          <a:xfrm flipV="1">
            <a:off x="10523682" y="5001817"/>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F500F3D-6FBE-35F9-02A2-EEB7697EAA1B}"/>
              </a:ext>
            </a:extLst>
          </p:cNvPr>
          <p:cNvCxnSpPr>
            <a:cxnSpLocks/>
          </p:cNvCxnSpPr>
          <p:nvPr/>
        </p:nvCxnSpPr>
        <p:spPr>
          <a:xfrm flipV="1">
            <a:off x="6162964" y="740643"/>
            <a:ext cx="0" cy="618930"/>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310A214F-0881-DBC7-BA4B-EE434918B611}"/>
              </a:ext>
            </a:extLst>
          </p:cNvPr>
          <p:cNvSpPr txBox="1"/>
          <p:nvPr/>
        </p:nvSpPr>
        <p:spPr bwMode="auto">
          <a:xfrm>
            <a:off x="1301749" y="5620747"/>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1800" b="0">
                <a:solidFill>
                  <a:schemeClr val="tx1">
                    <a:lumMod val="75000"/>
                    <a:lumOff val="25000"/>
                  </a:schemeClr>
                </a:solidFill>
                <a:latin typeface="+mn-lt"/>
                <a:ea typeface="Urbanist" panose="020B0A04040200000203" pitchFamily="34" charset="77"/>
                <a:cs typeface="Urbanist" panose="020B0A04040200000203" pitchFamily="34" charset="77"/>
              </a:rPr>
              <a:t>A</a:t>
            </a:r>
          </a:p>
        </p:txBody>
      </p:sp>
      <p:sp>
        <p:nvSpPr>
          <p:cNvPr id="67" name="TextBox 66">
            <a:extLst>
              <a:ext uri="{FF2B5EF4-FFF2-40B4-BE49-F238E27FC236}">
                <a16:creationId xmlns:a16="http://schemas.microsoft.com/office/drawing/2014/main" id="{5C2CE92E-1BC1-7992-608A-7F1ECBC99C7E}"/>
              </a:ext>
            </a:extLst>
          </p:cNvPr>
          <p:cNvSpPr txBox="1"/>
          <p:nvPr/>
        </p:nvSpPr>
        <p:spPr bwMode="auto">
          <a:xfrm>
            <a:off x="3082058" y="5620746"/>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cat</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68" name="TextBox 67">
            <a:extLst>
              <a:ext uri="{FF2B5EF4-FFF2-40B4-BE49-F238E27FC236}">
                <a16:creationId xmlns:a16="http://schemas.microsoft.com/office/drawing/2014/main" id="{04658938-7185-440D-B502-FC3C36D66698}"/>
              </a:ext>
            </a:extLst>
          </p:cNvPr>
          <p:cNvSpPr txBox="1"/>
          <p:nvPr/>
        </p:nvSpPr>
        <p:spPr bwMode="auto">
          <a:xfrm>
            <a:off x="4902884" y="5620745"/>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goes</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69" name="TextBox 68">
            <a:extLst>
              <a:ext uri="{FF2B5EF4-FFF2-40B4-BE49-F238E27FC236}">
                <a16:creationId xmlns:a16="http://schemas.microsoft.com/office/drawing/2014/main" id="{5D6C26CD-F920-DB6F-3AE7-CC2CE9610171}"/>
              </a:ext>
            </a:extLst>
          </p:cNvPr>
          <p:cNvSpPr txBox="1"/>
          <p:nvPr/>
        </p:nvSpPr>
        <p:spPr bwMode="auto">
          <a:xfrm>
            <a:off x="6641521" y="5620744"/>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for</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70" name="TextBox 69">
            <a:extLst>
              <a:ext uri="{FF2B5EF4-FFF2-40B4-BE49-F238E27FC236}">
                <a16:creationId xmlns:a16="http://schemas.microsoft.com/office/drawing/2014/main" id="{0F388110-40AB-57F1-B3E9-EDBE362FA1C7}"/>
              </a:ext>
            </a:extLst>
          </p:cNvPr>
          <p:cNvSpPr txBox="1"/>
          <p:nvPr/>
        </p:nvSpPr>
        <p:spPr bwMode="auto">
          <a:xfrm>
            <a:off x="8422989" y="5620743"/>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a</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71" name="TextBox 70">
            <a:extLst>
              <a:ext uri="{FF2B5EF4-FFF2-40B4-BE49-F238E27FC236}">
                <a16:creationId xmlns:a16="http://schemas.microsoft.com/office/drawing/2014/main" id="{19EA6A40-FE4A-1922-3B5B-AEC1410FE970}"/>
              </a:ext>
            </a:extLst>
          </p:cNvPr>
          <p:cNvSpPr txBox="1"/>
          <p:nvPr/>
        </p:nvSpPr>
        <p:spPr bwMode="auto">
          <a:xfrm>
            <a:off x="10180206" y="5620743"/>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walk</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75" name="TextBox 74">
            <a:extLst>
              <a:ext uri="{FF2B5EF4-FFF2-40B4-BE49-F238E27FC236}">
                <a16:creationId xmlns:a16="http://schemas.microsoft.com/office/drawing/2014/main" id="{6D56A20D-5239-81DD-3EB0-A553A5579699}"/>
              </a:ext>
            </a:extLst>
          </p:cNvPr>
          <p:cNvSpPr txBox="1"/>
          <p:nvPr/>
        </p:nvSpPr>
        <p:spPr bwMode="auto">
          <a:xfrm>
            <a:off x="5819484" y="311266"/>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1800" b="0">
                <a:solidFill>
                  <a:schemeClr val="tx1">
                    <a:lumMod val="75000"/>
                    <a:lumOff val="25000"/>
                  </a:schemeClr>
                </a:solidFill>
                <a:latin typeface="+mn-lt"/>
                <a:ea typeface="Urbanist" panose="020B0A04040200000203" pitchFamily="34" charset="77"/>
                <a:cs typeface="Urbanist" panose="020B0A04040200000203" pitchFamily="34" charset="77"/>
              </a:rPr>
              <a:t>Un chat se </a:t>
            </a:r>
            <a:r>
              <a:rPr lang="en-US" sz="1800" b="0" err="1">
                <a:solidFill>
                  <a:schemeClr val="tx1">
                    <a:lumMod val="75000"/>
                    <a:lumOff val="25000"/>
                  </a:schemeClr>
                </a:solidFill>
                <a:latin typeface="+mn-lt"/>
                <a:ea typeface="Urbanist" panose="020B0A04040200000203" pitchFamily="34" charset="77"/>
                <a:cs typeface="Urbanist" panose="020B0A04040200000203" pitchFamily="34" charset="77"/>
              </a:rPr>
              <a:t>promène</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2" name="Trapezoid 1">
            <a:extLst>
              <a:ext uri="{FF2B5EF4-FFF2-40B4-BE49-F238E27FC236}">
                <a16:creationId xmlns:a16="http://schemas.microsoft.com/office/drawing/2014/main" id="{28D62C55-69D2-4983-4619-99731FDF2193}"/>
              </a:ext>
            </a:extLst>
          </p:cNvPr>
          <p:cNvSpPr/>
          <p:nvPr/>
        </p:nvSpPr>
        <p:spPr>
          <a:xfrm>
            <a:off x="1005144" y="3700514"/>
            <a:ext cx="10181710" cy="1280160"/>
          </a:xfrm>
          <a:prstGeom prst="trapezoid">
            <a:avLst/>
          </a:prstGeom>
          <a:solidFill>
            <a:srgbClr val="007AB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Encoder</a:t>
            </a:r>
          </a:p>
        </p:txBody>
      </p:sp>
      <p:sp>
        <p:nvSpPr>
          <p:cNvPr id="3" name="Trapezoid 2">
            <a:extLst>
              <a:ext uri="{FF2B5EF4-FFF2-40B4-BE49-F238E27FC236}">
                <a16:creationId xmlns:a16="http://schemas.microsoft.com/office/drawing/2014/main" id="{B357421E-38A8-5355-6055-BEB176B98A77}"/>
              </a:ext>
            </a:extLst>
          </p:cNvPr>
          <p:cNvSpPr/>
          <p:nvPr/>
        </p:nvSpPr>
        <p:spPr>
          <a:xfrm rot="10800000">
            <a:off x="1005144" y="1380716"/>
            <a:ext cx="10181710" cy="1280160"/>
          </a:xfrm>
          <a:prstGeom prst="trapezoid">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7B7B979-7935-6749-B0B0-7718C2A695D9}"/>
              </a:ext>
            </a:extLst>
          </p:cNvPr>
          <p:cNvSpPr txBox="1"/>
          <p:nvPr/>
        </p:nvSpPr>
        <p:spPr bwMode="auto">
          <a:xfrm>
            <a:off x="2133604" y="3642692"/>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marL="342900" indent="-342900" algn="l">
              <a:buClr>
                <a:schemeClr val="tx1">
                  <a:lumMod val="75000"/>
                  <a:lumOff val="25000"/>
                </a:schemeClr>
              </a:buClr>
              <a:buFont typeface="Arial" panose="020B0604020202020204" pitchFamily="34" charset="0"/>
              <a:buChar char="•"/>
            </a:pP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cxnSp>
        <p:nvCxnSpPr>
          <p:cNvPr id="8" name="Straight Arrow Connector 7">
            <a:extLst>
              <a:ext uri="{FF2B5EF4-FFF2-40B4-BE49-F238E27FC236}">
                <a16:creationId xmlns:a16="http://schemas.microsoft.com/office/drawing/2014/main" id="{79D19734-A679-6103-082B-9A0A41F68414}"/>
              </a:ext>
            </a:extLst>
          </p:cNvPr>
          <p:cNvCxnSpPr>
            <a:cxnSpLocks/>
          </p:cNvCxnSpPr>
          <p:nvPr/>
        </p:nvCxnSpPr>
        <p:spPr>
          <a:xfrm flipV="1">
            <a:off x="5227783" y="3411783"/>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D05431B4-AFF3-AC04-1FB1-5422F5D86962}"/>
              </a:ext>
            </a:extLst>
          </p:cNvPr>
          <p:cNvCxnSpPr>
            <a:cxnSpLocks/>
          </p:cNvCxnSpPr>
          <p:nvPr/>
        </p:nvCxnSpPr>
        <p:spPr>
          <a:xfrm flipV="1">
            <a:off x="3425536" y="3399914"/>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30F3CDE-A245-F6CF-5037-BF909B670171}"/>
              </a:ext>
            </a:extLst>
          </p:cNvPr>
          <p:cNvCxnSpPr>
            <a:cxnSpLocks/>
          </p:cNvCxnSpPr>
          <p:nvPr/>
        </p:nvCxnSpPr>
        <p:spPr>
          <a:xfrm flipV="1">
            <a:off x="1645225" y="3411783"/>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B34D0B2A-BE0A-8E0A-F5E5-C1497C10093A}"/>
              </a:ext>
            </a:extLst>
          </p:cNvPr>
          <p:cNvSpPr txBox="1"/>
          <p:nvPr/>
        </p:nvSpPr>
        <p:spPr bwMode="auto">
          <a:xfrm>
            <a:off x="7474538" y="363082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marL="342900" indent="-342900" algn="l">
              <a:buClr>
                <a:schemeClr val="tx1">
                  <a:lumMod val="75000"/>
                  <a:lumOff val="25000"/>
                </a:schemeClr>
              </a:buClr>
              <a:buFont typeface="Arial" panose="020B0604020202020204" pitchFamily="34" charset="0"/>
              <a:buChar char="•"/>
            </a:pP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cxnSp>
        <p:nvCxnSpPr>
          <p:cNvPr id="64" name="Straight Arrow Connector 63">
            <a:extLst>
              <a:ext uri="{FF2B5EF4-FFF2-40B4-BE49-F238E27FC236}">
                <a16:creationId xmlns:a16="http://schemas.microsoft.com/office/drawing/2014/main" id="{77B38117-514F-B530-B785-BB9E8CAD9479}"/>
              </a:ext>
            </a:extLst>
          </p:cNvPr>
          <p:cNvCxnSpPr>
            <a:cxnSpLocks/>
          </p:cNvCxnSpPr>
          <p:nvPr/>
        </p:nvCxnSpPr>
        <p:spPr>
          <a:xfrm flipV="1">
            <a:off x="10568717" y="3399914"/>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49B0707-7E6B-0717-C5DD-803A68ABD5D5}"/>
              </a:ext>
            </a:extLst>
          </p:cNvPr>
          <p:cNvCxnSpPr>
            <a:cxnSpLocks/>
          </p:cNvCxnSpPr>
          <p:nvPr/>
        </p:nvCxnSpPr>
        <p:spPr>
          <a:xfrm flipV="1">
            <a:off x="8766470" y="3388045"/>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23725B32-01BE-5644-C7DD-276D2CFF4B93}"/>
              </a:ext>
            </a:extLst>
          </p:cNvPr>
          <p:cNvCxnSpPr>
            <a:cxnSpLocks/>
          </p:cNvCxnSpPr>
          <p:nvPr/>
        </p:nvCxnSpPr>
        <p:spPr>
          <a:xfrm flipV="1">
            <a:off x="6986159" y="3399914"/>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8FE1824-24E5-BE6A-C6BF-FC7BFB2ECF6C}"/>
              </a:ext>
            </a:extLst>
          </p:cNvPr>
          <p:cNvSpPr txBox="1"/>
          <p:nvPr/>
        </p:nvSpPr>
        <p:spPr bwMode="auto">
          <a:xfrm>
            <a:off x="2105895" y="2881166"/>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marL="342900" indent="-342900" algn="l">
              <a:buClr>
                <a:schemeClr val="tx1">
                  <a:lumMod val="75000"/>
                  <a:lumOff val="25000"/>
                </a:schemeClr>
              </a:buClr>
              <a:buFont typeface="Arial" panose="020B0604020202020204" pitchFamily="34" charset="0"/>
              <a:buChar char="•"/>
            </a:pP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cxnSp>
        <p:nvCxnSpPr>
          <p:cNvPr id="77" name="Straight Arrow Connector 76">
            <a:extLst>
              <a:ext uri="{FF2B5EF4-FFF2-40B4-BE49-F238E27FC236}">
                <a16:creationId xmlns:a16="http://schemas.microsoft.com/office/drawing/2014/main" id="{66931E89-B7CF-7F1B-870C-B531D215E3F4}"/>
              </a:ext>
            </a:extLst>
          </p:cNvPr>
          <p:cNvCxnSpPr>
            <a:cxnSpLocks/>
          </p:cNvCxnSpPr>
          <p:nvPr/>
        </p:nvCxnSpPr>
        <p:spPr>
          <a:xfrm flipV="1">
            <a:off x="5227782" y="2650257"/>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9CDF5462-0816-FDF2-056E-AFC49C0CC5B2}"/>
              </a:ext>
            </a:extLst>
          </p:cNvPr>
          <p:cNvCxnSpPr>
            <a:cxnSpLocks/>
          </p:cNvCxnSpPr>
          <p:nvPr/>
        </p:nvCxnSpPr>
        <p:spPr>
          <a:xfrm flipV="1">
            <a:off x="3425535" y="2638388"/>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85292144-6301-FD5C-D77C-24E83B0E525A}"/>
              </a:ext>
            </a:extLst>
          </p:cNvPr>
          <p:cNvCxnSpPr>
            <a:cxnSpLocks/>
          </p:cNvCxnSpPr>
          <p:nvPr/>
        </p:nvCxnSpPr>
        <p:spPr>
          <a:xfrm flipV="1">
            <a:off x="1645224" y="2650257"/>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59024A8B-DBE3-431F-1B12-31A6C1B8C3B3}"/>
              </a:ext>
            </a:extLst>
          </p:cNvPr>
          <p:cNvSpPr txBox="1"/>
          <p:nvPr/>
        </p:nvSpPr>
        <p:spPr bwMode="auto">
          <a:xfrm>
            <a:off x="7446830" y="2879919"/>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marL="342900" indent="-342900" algn="l">
              <a:buClr>
                <a:schemeClr val="tx1">
                  <a:lumMod val="75000"/>
                  <a:lumOff val="25000"/>
                </a:schemeClr>
              </a:buClr>
              <a:buFont typeface="Arial" panose="020B0604020202020204" pitchFamily="34" charset="0"/>
              <a:buChar char="•"/>
            </a:pP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cxnSp>
        <p:nvCxnSpPr>
          <p:cNvPr id="81" name="Straight Arrow Connector 80">
            <a:extLst>
              <a:ext uri="{FF2B5EF4-FFF2-40B4-BE49-F238E27FC236}">
                <a16:creationId xmlns:a16="http://schemas.microsoft.com/office/drawing/2014/main" id="{44D79158-9571-3E87-3185-3A4D72E67879}"/>
              </a:ext>
            </a:extLst>
          </p:cNvPr>
          <p:cNvCxnSpPr>
            <a:cxnSpLocks/>
          </p:cNvCxnSpPr>
          <p:nvPr/>
        </p:nvCxnSpPr>
        <p:spPr>
          <a:xfrm flipV="1">
            <a:off x="10568717" y="2649010"/>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BBB88CD2-458B-F1A4-D8F6-62AA86B91CA8}"/>
              </a:ext>
            </a:extLst>
          </p:cNvPr>
          <p:cNvCxnSpPr>
            <a:cxnSpLocks/>
          </p:cNvCxnSpPr>
          <p:nvPr/>
        </p:nvCxnSpPr>
        <p:spPr>
          <a:xfrm flipV="1">
            <a:off x="8766470" y="2637141"/>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DA36199F-F8F1-6168-968E-ADF09DAE4F6D}"/>
              </a:ext>
            </a:extLst>
          </p:cNvPr>
          <p:cNvCxnSpPr>
            <a:cxnSpLocks/>
          </p:cNvCxnSpPr>
          <p:nvPr/>
        </p:nvCxnSpPr>
        <p:spPr>
          <a:xfrm flipV="1">
            <a:off x="6986159" y="2649010"/>
            <a:ext cx="1" cy="278107"/>
          </a:xfrm>
          <a:prstGeom prst="straightConnector1">
            <a:avLst/>
          </a:prstGeom>
          <a:ln>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66B6CC16-F80C-45BA-7DC3-442CCC992152}"/>
              </a:ext>
            </a:extLst>
          </p:cNvPr>
          <p:cNvSpPr txBox="1"/>
          <p:nvPr/>
        </p:nvSpPr>
        <p:spPr bwMode="auto">
          <a:xfrm>
            <a:off x="1301749" y="2975477"/>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1800" b="0">
                <a:solidFill>
                  <a:schemeClr val="tx1">
                    <a:lumMod val="75000"/>
                    <a:lumOff val="25000"/>
                  </a:schemeClr>
                </a:solidFill>
                <a:latin typeface="+mn-lt"/>
                <a:ea typeface="Urbanist" panose="020B0A04040200000203" pitchFamily="34" charset="77"/>
                <a:cs typeface="Urbanist" panose="020B0A04040200000203" pitchFamily="34" charset="77"/>
              </a:rPr>
              <a:t>A</a:t>
            </a:r>
          </a:p>
        </p:txBody>
      </p:sp>
      <p:sp>
        <p:nvSpPr>
          <p:cNvPr id="85" name="TextBox 84">
            <a:extLst>
              <a:ext uri="{FF2B5EF4-FFF2-40B4-BE49-F238E27FC236}">
                <a16:creationId xmlns:a16="http://schemas.microsoft.com/office/drawing/2014/main" id="{16853150-7528-254A-C283-F670B694E6CB}"/>
              </a:ext>
            </a:extLst>
          </p:cNvPr>
          <p:cNvSpPr txBox="1"/>
          <p:nvPr/>
        </p:nvSpPr>
        <p:spPr bwMode="auto">
          <a:xfrm>
            <a:off x="3082058" y="2780683"/>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3600">
                <a:solidFill>
                  <a:schemeClr val="tx1">
                    <a:lumMod val="75000"/>
                    <a:lumOff val="25000"/>
                  </a:schemeClr>
                </a:solidFill>
                <a:ea typeface="Urbanist" panose="020B0A04040200000203" pitchFamily="34" charset="77"/>
                <a:cs typeface="Urbanist" panose="020B0A04040200000203" pitchFamily="34" charset="77"/>
              </a:rPr>
              <a:t>cat</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86" name="TextBox 85">
            <a:extLst>
              <a:ext uri="{FF2B5EF4-FFF2-40B4-BE49-F238E27FC236}">
                <a16:creationId xmlns:a16="http://schemas.microsoft.com/office/drawing/2014/main" id="{E3CFB99E-D388-EA33-8FD4-6532BC43C955}"/>
              </a:ext>
            </a:extLst>
          </p:cNvPr>
          <p:cNvSpPr txBox="1"/>
          <p:nvPr/>
        </p:nvSpPr>
        <p:spPr bwMode="auto">
          <a:xfrm>
            <a:off x="4902884" y="2972025"/>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goes</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87" name="TextBox 86">
            <a:extLst>
              <a:ext uri="{FF2B5EF4-FFF2-40B4-BE49-F238E27FC236}">
                <a16:creationId xmlns:a16="http://schemas.microsoft.com/office/drawing/2014/main" id="{623C94C3-B490-2A36-DB77-1DCEA0282619}"/>
              </a:ext>
            </a:extLst>
          </p:cNvPr>
          <p:cNvSpPr txBox="1"/>
          <p:nvPr/>
        </p:nvSpPr>
        <p:spPr bwMode="auto">
          <a:xfrm>
            <a:off x="6641521" y="2972025"/>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for</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88" name="TextBox 87">
            <a:extLst>
              <a:ext uri="{FF2B5EF4-FFF2-40B4-BE49-F238E27FC236}">
                <a16:creationId xmlns:a16="http://schemas.microsoft.com/office/drawing/2014/main" id="{CD573772-D400-4CBB-033B-BD380515CB7E}"/>
              </a:ext>
            </a:extLst>
          </p:cNvPr>
          <p:cNvSpPr txBox="1"/>
          <p:nvPr/>
        </p:nvSpPr>
        <p:spPr bwMode="auto">
          <a:xfrm>
            <a:off x="8422989" y="2972024"/>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Urbanist" panose="020B0A04040200000203" pitchFamily="34" charset="77"/>
              </a:rPr>
              <a:t>a</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90" name="TextBox 89">
            <a:extLst>
              <a:ext uri="{FF2B5EF4-FFF2-40B4-BE49-F238E27FC236}">
                <a16:creationId xmlns:a16="http://schemas.microsoft.com/office/drawing/2014/main" id="{EFA8D59A-0FE4-3AB3-B868-56EC444045F1}"/>
              </a:ext>
            </a:extLst>
          </p:cNvPr>
          <p:cNvSpPr txBox="1"/>
          <p:nvPr/>
        </p:nvSpPr>
        <p:spPr bwMode="auto">
          <a:xfrm>
            <a:off x="10180205" y="2788063"/>
            <a:ext cx="686951" cy="3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3600">
                <a:solidFill>
                  <a:schemeClr val="tx1">
                    <a:lumMod val="75000"/>
                    <a:lumOff val="25000"/>
                  </a:schemeClr>
                </a:solidFill>
                <a:ea typeface="Urbanist" panose="020B0A04040200000203" pitchFamily="34" charset="77"/>
                <a:cs typeface="Urbanist" panose="020B0A04040200000203" pitchFamily="34" charset="77"/>
              </a:rPr>
              <a:t>walk</a:t>
            </a: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91" name="TextBox 90">
            <a:extLst>
              <a:ext uri="{FF2B5EF4-FFF2-40B4-BE49-F238E27FC236}">
                <a16:creationId xmlns:a16="http://schemas.microsoft.com/office/drawing/2014/main" id="{10F1054D-4BE2-DC5E-407A-436CA3CF6D31}"/>
              </a:ext>
            </a:extLst>
          </p:cNvPr>
          <p:cNvSpPr txBox="1"/>
          <p:nvPr/>
        </p:nvSpPr>
        <p:spPr bwMode="auto">
          <a:xfrm>
            <a:off x="5618013" y="1806761"/>
            <a:ext cx="1089891" cy="34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1800" b="0">
                <a:solidFill>
                  <a:schemeClr val="bg1"/>
                </a:solidFill>
                <a:latin typeface="+mn-lt"/>
                <a:ea typeface="Urbanist" panose="020B0A04040200000203" pitchFamily="34" charset="77"/>
                <a:cs typeface="Urbanist" panose="020B0A04040200000203" pitchFamily="34" charset="77"/>
              </a:rPr>
              <a:t>Decoder</a:t>
            </a:r>
          </a:p>
        </p:txBody>
      </p:sp>
    </p:spTree>
    <p:extLst>
      <p:ext uri="{BB962C8B-B14F-4D97-AF65-F5344CB8AC3E}">
        <p14:creationId xmlns:p14="http://schemas.microsoft.com/office/powerpoint/2010/main" val="30772644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DF962B-06D1-4C20-6A5D-3C2F9B138E8B}"/>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7" name="Picture 6" descr="A close-up of a document&#10;&#10;AI-generated content may be incorrect.">
            <a:extLst>
              <a:ext uri="{FF2B5EF4-FFF2-40B4-BE49-F238E27FC236}">
                <a16:creationId xmlns:a16="http://schemas.microsoft.com/office/drawing/2014/main" id="{32F6C5C5-1EE4-04A6-5D1E-9EA83909A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865" y="738909"/>
            <a:ext cx="5530499" cy="4922982"/>
          </a:xfrm>
          <a:prstGeom prst="rect">
            <a:avLst/>
          </a:prstGeom>
        </p:spPr>
      </p:pic>
      <p:pic>
        <p:nvPicPr>
          <p:cNvPr id="9" name="Picture 8" descr="A diagram of a process flow&#10;&#10;AI-generated content may be incorrect.">
            <a:extLst>
              <a:ext uri="{FF2B5EF4-FFF2-40B4-BE49-F238E27FC236}">
                <a16:creationId xmlns:a16="http://schemas.microsoft.com/office/drawing/2014/main" id="{0BFC8B88-3C09-48EF-294E-099A6CF75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364" y="863451"/>
            <a:ext cx="3272371" cy="4673897"/>
          </a:xfrm>
          <a:prstGeom prst="rect">
            <a:avLst/>
          </a:prstGeom>
        </p:spPr>
      </p:pic>
      <p:pic>
        <p:nvPicPr>
          <p:cNvPr id="3084" name="Picture 12" descr="ChatGpt Recruiting">
            <a:extLst>
              <a:ext uri="{FF2B5EF4-FFF2-40B4-BE49-F238E27FC236}">
                <a16:creationId xmlns:a16="http://schemas.microsoft.com/office/drawing/2014/main" id="{CBE66ECC-D8AF-5F38-8689-27C18B6E3A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260" r="25220"/>
          <a:stretch/>
        </p:blipFill>
        <p:spPr bwMode="auto">
          <a:xfrm>
            <a:off x="9582590" y="2259309"/>
            <a:ext cx="1865745" cy="2339381"/>
          </a:xfrm>
          <a:prstGeom prst="snip2Diag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112970030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A189CE-9CDF-D957-338A-83264949476C}"/>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10" name="Picture 9" descr="A diagram of a diagram&#10;&#10;AI-generated content may be incorrect.">
            <a:extLst>
              <a:ext uri="{FF2B5EF4-FFF2-40B4-BE49-F238E27FC236}">
                <a16:creationId xmlns:a16="http://schemas.microsoft.com/office/drawing/2014/main" id="{F5920ECD-FC2D-6BAD-09EE-4B1D9582C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17" y="1398499"/>
            <a:ext cx="10780565" cy="4309574"/>
          </a:xfrm>
          <a:prstGeom prst="rect">
            <a:avLst/>
          </a:prstGeom>
        </p:spPr>
      </p:pic>
      <p:sp>
        <p:nvSpPr>
          <p:cNvPr id="12" name="TextBox 11">
            <a:extLst>
              <a:ext uri="{FF2B5EF4-FFF2-40B4-BE49-F238E27FC236}">
                <a16:creationId xmlns:a16="http://schemas.microsoft.com/office/drawing/2014/main" id="{CF076A91-AEB2-6994-3B2C-600AB1AE7672}"/>
              </a:ext>
            </a:extLst>
          </p:cNvPr>
          <p:cNvSpPr txBox="1"/>
          <p:nvPr/>
        </p:nvSpPr>
        <p:spPr bwMode="auto">
          <a:xfrm rot="16200000">
            <a:off x="-1654113" y="3244334"/>
            <a:ext cx="39439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da-DK" sz="1800" b="0" i="0" u="none" strike="noStrike">
                <a:solidFill>
                  <a:srgbClr val="868686"/>
                </a:solidFill>
                <a:effectLst/>
                <a:latin typeface="Calibri" panose="020F0502020204030204" pitchFamily="34" charset="0"/>
              </a:rPr>
              <a:t>Naveed et al., 2023 (arXiv:2307.06435)</a:t>
            </a:r>
            <a:r>
              <a:rPr lang="da-DK" sz="1800" b="0" i="0">
                <a:solidFill>
                  <a:srgbClr val="868686"/>
                </a:solidFill>
                <a:effectLst/>
                <a:latin typeface="Calibri" panose="020F0502020204030204" pitchFamily="34" charset="0"/>
              </a:rPr>
              <a:t>​</a:t>
            </a:r>
            <a:endParaRPr lang="en-US">
              <a:solidFill>
                <a:srgbClr val="868686"/>
              </a:solidFill>
            </a:endParaRPr>
          </a:p>
        </p:txBody>
      </p:sp>
    </p:spTree>
    <p:extLst>
      <p:ext uri="{BB962C8B-B14F-4D97-AF65-F5344CB8AC3E}">
        <p14:creationId xmlns:p14="http://schemas.microsoft.com/office/powerpoint/2010/main" val="333930613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B558C60-1892-DCA9-D0C1-F7918E19205D}"/>
              </a:ext>
            </a:extLst>
          </p:cNvPr>
          <p:cNvGraphicFramePr>
            <a:graphicFrameLocks noGrp="1"/>
          </p:cNvGraphicFramePr>
          <p:nvPr>
            <p:ph idx="1"/>
            <p:extLst>
              <p:ext uri="{D42A27DB-BD31-4B8C-83A1-F6EECF244321}">
                <p14:modId xmlns:p14="http://schemas.microsoft.com/office/powerpoint/2010/main" val="1484269104"/>
              </p:ext>
            </p:extLst>
          </p:nvPr>
        </p:nvGraphicFramePr>
        <p:xfrm>
          <a:off x="822036" y="1610455"/>
          <a:ext cx="10547928" cy="4572000"/>
        </p:xfrm>
        <a:graphic>
          <a:graphicData uri="http://schemas.openxmlformats.org/drawingml/2006/table">
            <a:tbl>
              <a:tblPr firstRow="1" bandRow="1">
                <a:tableStyleId>{5C22544A-7EE6-4342-B048-85BDC9FD1C3A}</a:tableStyleId>
              </a:tblPr>
              <a:tblGrid>
                <a:gridCol w="3515976">
                  <a:extLst>
                    <a:ext uri="{9D8B030D-6E8A-4147-A177-3AD203B41FA5}">
                      <a16:colId xmlns:a16="http://schemas.microsoft.com/office/drawing/2014/main" val="3172454710"/>
                    </a:ext>
                  </a:extLst>
                </a:gridCol>
                <a:gridCol w="3515976">
                  <a:extLst>
                    <a:ext uri="{9D8B030D-6E8A-4147-A177-3AD203B41FA5}">
                      <a16:colId xmlns:a16="http://schemas.microsoft.com/office/drawing/2014/main" val="2723616613"/>
                    </a:ext>
                  </a:extLst>
                </a:gridCol>
                <a:gridCol w="3515976">
                  <a:extLst>
                    <a:ext uri="{9D8B030D-6E8A-4147-A177-3AD203B41FA5}">
                      <a16:colId xmlns:a16="http://schemas.microsoft.com/office/drawing/2014/main" val="2746365829"/>
                    </a:ext>
                  </a:extLst>
                </a:gridCol>
              </a:tblGrid>
              <a:tr h="340352">
                <a:tc>
                  <a:txBody>
                    <a:bodyPr/>
                    <a:lstStyle/>
                    <a:p>
                      <a:pPr marL="0" marR="0" lvl="0" indent="0" algn="ctr" defTabSz="609493" rtl="0" eaLnBrk="1" fontAlgn="auto" latinLnBrk="0" hangingPunct="1">
                        <a:lnSpc>
                          <a:spcPct val="100000"/>
                        </a:lnSpc>
                        <a:spcBef>
                          <a:spcPts val="0"/>
                        </a:spcBef>
                        <a:spcAft>
                          <a:spcPts val="0"/>
                        </a:spcAft>
                        <a:buClrTx/>
                        <a:buSzTx/>
                        <a:buFontTx/>
                        <a:buNone/>
                        <a:tabLst/>
                        <a:defRPr/>
                      </a:pPr>
                      <a:r>
                        <a:rPr lang="en-US"/>
                        <a:t>Conventional Language Models (CLMs)</a:t>
                      </a:r>
                    </a:p>
                  </a:txBody>
                  <a:tcPr/>
                </a:tc>
                <a:tc>
                  <a:txBody>
                    <a:bodyPr/>
                    <a:lstStyle/>
                    <a:p>
                      <a:pPr marL="0" marR="0" lvl="0" indent="0" algn="ctr" defTabSz="609493" rtl="0" eaLnBrk="1" fontAlgn="auto" latinLnBrk="0" hangingPunct="1">
                        <a:lnSpc>
                          <a:spcPct val="100000"/>
                        </a:lnSpc>
                        <a:spcBef>
                          <a:spcPts val="0"/>
                        </a:spcBef>
                        <a:spcAft>
                          <a:spcPts val="0"/>
                        </a:spcAft>
                        <a:buClrTx/>
                        <a:buSzTx/>
                        <a:buFontTx/>
                        <a:buNone/>
                        <a:tabLst/>
                        <a:defRPr/>
                      </a:pPr>
                      <a:r>
                        <a:rPr lang="en-US"/>
                        <a:t>Pretrained Language Models (PLMs)</a:t>
                      </a:r>
                    </a:p>
                  </a:txBody>
                  <a:tcPr/>
                </a:tc>
                <a:tc>
                  <a:txBody>
                    <a:bodyPr/>
                    <a:lstStyle/>
                    <a:p>
                      <a:pPr algn="ctr"/>
                      <a:r>
                        <a:rPr lang="en-US"/>
                        <a:t>Large Language Models (LLMs)</a:t>
                      </a:r>
                    </a:p>
                  </a:txBody>
                  <a:tcPr/>
                </a:tc>
                <a:extLst>
                  <a:ext uri="{0D108BD9-81ED-4DB2-BD59-A6C34878D82A}">
                    <a16:rowId xmlns:a16="http://schemas.microsoft.com/office/drawing/2014/main" val="1644936599"/>
                  </a:ext>
                </a:extLst>
              </a:tr>
              <a:tr h="3439342">
                <a:tc>
                  <a:txBody>
                    <a:bodyPr/>
                    <a:lstStyle/>
                    <a:p>
                      <a:pPr marL="342900" indent="-342900">
                        <a:buFont typeface="Arial" panose="020B0604020202020204" pitchFamily="34" charset="0"/>
                        <a:buChar char="•"/>
                      </a:pPr>
                      <a:r>
                        <a:rPr lang="en-US" sz="2400" b="0" i="0" u="none" strike="noStrike" kern="1200">
                          <a:solidFill>
                            <a:schemeClr val="dk1"/>
                          </a:solidFill>
                          <a:effectLst/>
                          <a:latin typeface="+mn-lt"/>
                          <a:ea typeface="+mn-ea"/>
                          <a:cs typeface="+mn-cs"/>
                        </a:rPr>
                        <a:t>Trains task-specific models in supervised settings</a:t>
                      </a:r>
                      <a:endParaRPr lang="en-US"/>
                    </a:p>
                  </a:txBody>
                  <a:tcPr/>
                </a:tc>
                <a:tc>
                  <a:txBody>
                    <a:bodyPr/>
                    <a:lstStyle/>
                    <a:p>
                      <a:pPr marL="342900" indent="-342900" rtl="0" fontAlgn="base">
                        <a:buFont typeface="Arial" panose="020B0604020202020204" pitchFamily="34" charset="0"/>
                        <a:buChar char="•"/>
                      </a:pPr>
                      <a:r>
                        <a:rPr lang="en-US" sz="2400" b="0" i="0" u="none" strike="noStrike" kern="1200">
                          <a:solidFill>
                            <a:schemeClr val="dk1"/>
                          </a:solidFill>
                          <a:effectLst/>
                          <a:latin typeface="+mn-lt"/>
                          <a:ea typeface="+mn-ea"/>
                          <a:cs typeface="+mn-cs"/>
                        </a:rPr>
                        <a:t>Trained self-supervised setting on a large corpus of text</a:t>
                      </a:r>
                      <a:r>
                        <a:rPr lang="en-US" sz="2400" b="0" i="0" kern="1200">
                          <a:solidFill>
                            <a:schemeClr val="dk1"/>
                          </a:solidFill>
                          <a:effectLst/>
                          <a:latin typeface="+mn-lt"/>
                          <a:ea typeface="+mn-ea"/>
                          <a:cs typeface="+mn-cs"/>
                        </a:rPr>
                        <a:t>​</a:t>
                      </a:r>
                    </a:p>
                    <a:p>
                      <a:pPr marL="342900" indent="-342900" rtl="0" fontAlgn="base">
                        <a:buFont typeface="Arial" panose="020B0604020202020204" pitchFamily="34" charset="0"/>
                        <a:buChar char="•"/>
                      </a:pPr>
                      <a:r>
                        <a:rPr lang="en-US" sz="2400" b="0" i="0" u="none" strike="noStrike" kern="1200">
                          <a:solidFill>
                            <a:schemeClr val="dk1"/>
                          </a:solidFill>
                          <a:effectLst/>
                          <a:latin typeface="+mn-lt"/>
                          <a:ea typeface="+mn-ea"/>
                          <a:cs typeface="+mn-cs"/>
                        </a:rPr>
                        <a:t>Learns a generic representation that is shareable among various NLP tasks</a:t>
                      </a:r>
                      <a:r>
                        <a:rPr lang="en-US" sz="2400" b="0" i="0" kern="1200">
                          <a:solidFill>
                            <a:schemeClr val="dk1"/>
                          </a:solidFill>
                          <a:effectLst/>
                          <a:latin typeface="+mn-lt"/>
                          <a:ea typeface="+mn-ea"/>
                          <a:cs typeface="+mn-cs"/>
                        </a:rPr>
                        <a:t>​</a:t>
                      </a:r>
                    </a:p>
                    <a:p>
                      <a:pPr marL="342900" indent="-342900" rtl="0" fontAlgn="base">
                        <a:buFont typeface="Arial" panose="020B0604020202020204" pitchFamily="34" charset="0"/>
                        <a:buChar char="•"/>
                      </a:pPr>
                      <a:r>
                        <a:rPr lang="en-US" sz="2400" b="0" i="0" u="none" strike="noStrike" kern="1200">
                          <a:solidFill>
                            <a:schemeClr val="dk1"/>
                          </a:solidFill>
                          <a:effectLst/>
                          <a:latin typeface="+mn-lt"/>
                          <a:ea typeface="+mn-ea"/>
                          <a:cs typeface="+mn-cs"/>
                        </a:rPr>
                        <a:t>Tens of billions parameters</a:t>
                      </a:r>
                      <a:r>
                        <a:rPr lang="en-US" sz="2400" b="0" i="0" kern="1200">
                          <a:solidFill>
                            <a:schemeClr val="dk1"/>
                          </a:solidFill>
                          <a:effectLst/>
                          <a:latin typeface="+mn-lt"/>
                          <a:ea typeface="+mn-ea"/>
                          <a:cs typeface="+mn-cs"/>
                        </a:rPr>
                        <a:t>​</a:t>
                      </a:r>
                    </a:p>
                  </a:txBody>
                  <a:tcPr/>
                </a:tc>
                <a:tc>
                  <a:txBody>
                    <a:bodyPr/>
                    <a:lstStyle/>
                    <a:p>
                      <a:pPr marL="342900" indent="-342900" rtl="0" fontAlgn="base">
                        <a:buFont typeface="Arial" panose="020B0604020202020204" pitchFamily="34" charset="0"/>
                        <a:buChar char="•"/>
                      </a:pPr>
                      <a:r>
                        <a:rPr lang="en-US" sz="2400" b="0" i="0" u="none" strike="noStrike" kern="1200">
                          <a:solidFill>
                            <a:schemeClr val="dk1"/>
                          </a:solidFill>
                          <a:effectLst/>
                          <a:latin typeface="+mn-lt"/>
                          <a:ea typeface="+mn-ea"/>
                          <a:cs typeface="+mn-cs"/>
                        </a:rPr>
                        <a:t>Zero-shot transferable to downstream tasks without fine-tuning</a:t>
                      </a:r>
                      <a:r>
                        <a:rPr lang="en-US" sz="2400" b="0" i="0" kern="1200">
                          <a:solidFill>
                            <a:schemeClr val="dk1"/>
                          </a:solidFill>
                          <a:effectLst/>
                          <a:latin typeface="+mn-lt"/>
                          <a:ea typeface="+mn-ea"/>
                          <a:cs typeface="+mn-cs"/>
                        </a:rPr>
                        <a:t>​</a:t>
                      </a:r>
                    </a:p>
                    <a:p>
                      <a:pPr marL="342900" indent="-342900" rtl="0" fontAlgn="base">
                        <a:buFont typeface="Arial" panose="020B0604020202020204" pitchFamily="34" charset="0"/>
                        <a:buChar char="•"/>
                      </a:pPr>
                      <a:r>
                        <a:rPr lang="en-US" sz="2400" b="0" i="0" u="none" strike="noStrike" kern="1200">
                          <a:solidFill>
                            <a:schemeClr val="dk1"/>
                          </a:solidFill>
                          <a:effectLst/>
                          <a:latin typeface="+mn-lt"/>
                          <a:ea typeface="+mn-ea"/>
                          <a:cs typeface="+mn-cs"/>
                        </a:rPr>
                        <a:t>Accurately respond to task queries when prompted task descriptions and examples</a:t>
                      </a:r>
                      <a:r>
                        <a:rPr lang="en-US" sz="2400" b="0" i="0" kern="1200">
                          <a:solidFill>
                            <a:schemeClr val="dk1"/>
                          </a:solidFill>
                          <a:effectLst/>
                          <a:latin typeface="+mn-lt"/>
                          <a:ea typeface="+mn-ea"/>
                          <a:cs typeface="+mn-cs"/>
                        </a:rPr>
                        <a:t>​</a:t>
                      </a:r>
                    </a:p>
                    <a:p>
                      <a:pPr marL="342900" indent="-342900" rtl="0" fontAlgn="base">
                        <a:buFont typeface="Arial" panose="020B0604020202020204" pitchFamily="34" charset="0"/>
                        <a:buChar char="•"/>
                      </a:pPr>
                      <a:r>
                        <a:rPr lang="en-US" sz="2400" b="0" i="0" u="none" strike="noStrike" kern="1200">
                          <a:solidFill>
                            <a:schemeClr val="dk1"/>
                          </a:solidFill>
                          <a:effectLst/>
                          <a:latin typeface="+mn-lt"/>
                          <a:ea typeface="+mn-ea"/>
                          <a:cs typeface="+mn-cs"/>
                        </a:rPr>
                        <a:t>Hundreds of billions parameters</a:t>
                      </a:r>
                      <a:endParaRPr lang="en-US" sz="2400" b="0" i="0" kern="1200">
                        <a:solidFill>
                          <a:schemeClr val="dk1"/>
                        </a:solidFill>
                        <a:effectLst/>
                        <a:latin typeface="+mn-lt"/>
                        <a:ea typeface="+mn-ea"/>
                        <a:cs typeface="+mn-cs"/>
                      </a:endParaRPr>
                    </a:p>
                  </a:txBody>
                  <a:tcPr/>
                </a:tc>
                <a:extLst>
                  <a:ext uri="{0D108BD9-81ED-4DB2-BD59-A6C34878D82A}">
                    <a16:rowId xmlns:a16="http://schemas.microsoft.com/office/drawing/2014/main" val="2334227520"/>
                  </a:ext>
                </a:extLst>
              </a:tr>
            </a:tbl>
          </a:graphicData>
        </a:graphic>
      </p:graphicFrame>
      <p:sp>
        <p:nvSpPr>
          <p:cNvPr id="4" name="Footer Placeholder 3">
            <a:extLst>
              <a:ext uri="{FF2B5EF4-FFF2-40B4-BE49-F238E27FC236}">
                <a16:creationId xmlns:a16="http://schemas.microsoft.com/office/drawing/2014/main" id="{C93CDD7B-CFDD-7E2D-8E33-2CE527218E39}"/>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6" name="Title 1">
            <a:extLst>
              <a:ext uri="{FF2B5EF4-FFF2-40B4-BE49-F238E27FC236}">
                <a16:creationId xmlns:a16="http://schemas.microsoft.com/office/drawing/2014/main" id="{6E5A5BDF-4596-CE9C-0A06-BDA181266E90}"/>
              </a:ext>
            </a:extLst>
          </p:cNvPr>
          <p:cNvSpPr>
            <a:spLocks noGrp="1"/>
          </p:cNvSpPr>
          <p:nvPr>
            <p:ph type="title"/>
          </p:nvPr>
        </p:nvSpPr>
        <p:spPr>
          <a:xfrm>
            <a:off x="609760" y="227013"/>
            <a:ext cx="10972482" cy="1143000"/>
          </a:xfrm>
        </p:spPr>
        <p:txBody>
          <a:bodyPr/>
          <a:lstStyle/>
          <a:p>
            <a:r>
              <a:rPr lang="en-US"/>
              <a:t>Types of Language Modeling</a:t>
            </a:r>
          </a:p>
        </p:txBody>
      </p:sp>
    </p:spTree>
    <p:extLst>
      <p:ext uri="{BB962C8B-B14F-4D97-AF65-F5344CB8AC3E}">
        <p14:creationId xmlns:p14="http://schemas.microsoft.com/office/powerpoint/2010/main" val="173071300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program&#10;&#10;AI-generated content may be incorrect.">
            <a:extLst>
              <a:ext uri="{FF2B5EF4-FFF2-40B4-BE49-F238E27FC236}">
                <a16:creationId xmlns:a16="http://schemas.microsoft.com/office/drawing/2014/main" id="{35F5B452-935A-2802-68B0-75CABB222C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7727" y="111523"/>
            <a:ext cx="6248892" cy="6364613"/>
          </a:xfrm>
        </p:spPr>
      </p:pic>
      <p:sp>
        <p:nvSpPr>
          <p:cNvPr id="4" name="Footer Placeholder 3">
            <a:extLst>
              <a:ext uri="{FF2B5EF4-FFF2-40B4-BE49-F238E27FC236}">
                <a16:creationId xmlns:a16="http://schemas.microsoft.com/office/drawing/2014/main" id="{052BF6BA-6102-08B6-A2E1-7249FED209E3}"/>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7" name="TextBox 6">
            <a:extLst>
              <a:ext uri="{FF2B5EF4-FFF2-40B4-BE49-F238E27FC236}">
                <a16:creationId xmlns:a16="http://schemas.microsoft.com/office/drawing/2014/main" id="{3F358542-8642-5CC1-AB60-A46A79163886}"/>
              </a:ext>
            </a:extLst>
          </p:cNvPr>
          <p:cNvSpPr txBox="1"/>
          <p:nvPr/>
        </p:nvSpPr>
        <p:spPr bwMode="auto">
          <a:xfrm rot="16200000">
            <a:off x="-1654113" y="3244334"/>
            <a:ext cx="39439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da-DK" sz="1800" b="0" i="0" u="none" strike="noStrike">
                <a:solidFill>
                  <a:srgbClr val="868686"/>
                </a:solidFill>
                <a:effectLst/>
                <a:latin typeface="Calibri" panose="020F0502020204030204" pitchFamily="34" charset="0"/>
              </a:rPr>
              <a:t>Naveed et al., 2023 (arXiv:2307.06435)</a:t>
            </a:r>
            <a:r>
              <a:rPr lang="da-DK" sz="1800" b="0" i="0">
                <a:solidFill>
                  <a:srgbClr val="868686"/>
                </a:solidFill>
                <a:effectLst/>
                <a:latin typeface="Calibri" panose="020F0502020204030204" pitchFamily="34" charset="0"/>
              </a:rPr>
              <a:t>​</a:t>
            </a:r>
            <a:endParaRPr lang="en-US">
              <a:solidFill>
                <a:srgbClr val="868686"/>
              </a:solidFill>
            </a:endParaRPr>
          </a:p>
        </p:txBody>
      </p:sp>
    </p:spTree>
    <p:extLst>
      <p:ext uri="{BB962C8B-B14F-4D97-AF65-F5344CB8AC3E}">
        <p14:creationId xmlns:p14="http://schemas.microsoft.com/office/powerpoint/2010/main" val="263849613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hatGPT expands Deep Research to more users | Digital Watch Observatory">
            <a:extLst>
              <a:ext uri="{FF2B5EF4-FFF2-40B4-BE49-F238E27FC236}">
                <a16:creationId xmlns:a16="http://schemas.microsoft.com/office/drawing/2014/main" id="{0B69BD98-3F4E-303E-E686-6463AFF150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88" b="14109"/>
          <a:stretch/>
        </p:blipFill>
        <p:spPr bwMode="auto">
          <a:xfrm>
            <a:off x="609760" y="568176"/>
            <a:ext cx="3084947" cy="128068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028982-F69B-03E2-B925-2B64D076C3D6}"/>
              </a:ext>
            </a:extLst>
          </p:cNvPr>
          <p:cNvSpPr>
            <a:spLocks noGrp="1"/>
          </p:cNvSpPr>
          <p:nvPr>
            <p:ph idx="1"/>
          </p:nvPr>
        </p:nvSpPr>
        <p:spPr>
          <a:xfrm>
            <a:off x="609760" y="1608713"/>
            <a:ext cx="4220858" cy="4525963"/>
          </a:xfrm>
        </p:spPr>
        <p:txBody>
          <a:bodyPr/>
          <a:lstStyle/>
          <a:p>
            <a:r>
              <a:rPr lang="en-US" sz="2100"/>
              <a:t>OpenAI​</a:t>
            </a:r>
          </a:p>
          <a:p>
            <a:r>
              <a:rPr lang="en-US" sz="2100"/>
              <a:t>Context window: 128000 tokens​</a:t>
            </a:r>
          </a:p>
          <a:p>
            <a:r>
              <a:rPr lang="en-US" sz="2100">
                <a:solidFill>
                  <a:srgbClr val="FF0000"/>
                </a:solidFill>
              </a:rPr>
              <a:t>Proprietary​</a:t>
            </a:r>
          </a:p>
          <a:p>
            <a:r>
              <a:rPr lang="en-US" sz="2100"/>
              <a:t>Input: Multimodal​</a:t>
            </a:r>
          </a:p>
          <a:p>
            <a:r>
              <a:rPr lang="en-US" sz="2100"/>
              <a:t>Output: Multimodal​</a:t>
            </a:r>
          </a:p>
          <a:p>
            <a:r>
              <a:rPr lang="en-US" sz="2100"/>
              <a:t>Competitive in:</a:t>
            </a:r>
          </a:p>
          <a:p>
            <a:pPr lvl="1"/>
            <a:r>
              <a:rPr lang="en-US" sz="2100"/>
              <a:t>Reasoning</a:t>
            </a:r>
          </a:p>
          <a:p>
            <a:pPr lvl="1"/>
            <a:r>
              <a:rPr lang="en-US" sz="2100"/>
              <a:t>Knowledge</a:t>
            </a:r>
          </a:p>
          <a:p>
            <a:pPr lvl="1"/>
            <a:r>
              <a:rPr lang="en-US" sz="2100"/>
              <a:t>Science</a:t>
            </a:r>
          </a:p>
          <a:p>
            <a:pPr lvl="1"/>
            <a:r>
              <a:rPr lang="en-US" sz="2100"/>
              <a:t>Math</a:t>
            </a:r>
          </a:p>
          <a:p>
            <a:pPr lvl="1"/>
            <a:r>
              <a:rPr lang="en-US" sz="2100"/>
              <a:t>Coding​</a:t>
            </a:r>
          </a:p>
          <a:p>
            <a:endParaRPr lang="en-US" sz="2100"/>
          </a:p>
        </p:txBody>
      </p:sp>
      <p:sp>
        <p:nvSpPr>
          <p:cNvPr id="4" name="Footer Placeholder 3">
            <a:extLst>
              <a:ext uri="{FF2B5EF4-FFF2-40B4-BE49-F238E27FC236}">
                <a16:creationId xmlns:a16="http://schemas.microsoft.com/office/drawing/2014/main" id="{61FD1787-D24B-2B97-1AE6-FB1C43C8FAEC}"/>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graphicFrame>
        <p:nvGraphicFramePr>
          <p:cNvPr id="11" name="Diagram 10">
            <a:extLst>
              <a:ext uri="{FF2B5EF4-FFF2-40B4-BE49-F238E27FC236}">
                <a16:creationId xmlns:a16="http://schemas.microsoft.com/office/drawing/2014/main" id="{ACED624E-1F70-4C63-B940-9077A32FA82F}"/>
              </a:ext>
            </a:extLst>
          </p:cNvPr>
          <p:cNvGraphicFramePr/>
          <p:nvPr>
            <p:extLst>
              <p:ext uri="{D42A27DB-BD31-4B8C-83A1-F6EECF244321}">
                <p14:modId xmlns:p14="http://schemas.microsoft.com/office/powerpoint/2010/main" val="1308903103"/>
              </p:ext>
            </p:extLst>
          </p:nvPr>
        </p:nvGraphicFramePr>
        <p:xfrm>
          <a:off x="5237018" y="1690255"/>
          <a:ext cx="5985164" cy="4315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18098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59C8E59-9F92-4332-C82B-4228390BA472}"/>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1030" name="Picture 6" descr="Yee Ng, M.D.: Radiology | UT Southwestern Medical Center">
            <a:extLst>
              <a:ext uri="{FF2B5EF4-FFF2-40B4-BE49-F238E27FC236}">
                <a16:creationId xmlns:a16="http://schemas.microsoft.com/office/drawing/2014/main" id="{6E231D8B-10E4-AA21-C5CF-9AA48F88E8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0" t="-364" r="2250" b="364"/>
          <a:stretch/>
        </p:blipFill>
        <p:spPr bwMode="auto">
          <a:xfrm>
            <a:off x="4864714" y="1779479"/>
            <a:ext cx="2459736" cy="25756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Nathan M. Cross M.D., M.S. | UW Medicine">
            <a:extLst>
              <a:ext uri="{FF2B5EF4-FFF2-40B4-BE49-F238E27FC236}">
                <a16:creationId xmlns:a16="http://schemas.microsoft.com/office/drawing/2014/main" id="{27880124-5B81-672F-6A80-E7F38F5466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0" r="3680"/>
          <a:stretch/>
        </p:blipFill>
        <p:spPr bwMode="auto">
          <a:xfrm>
            <a:off x="8414840" y="1779478"/>
            <a:ext cx="2425700" cy="25786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02E6002-16BD-3C3E-AF20-F4FF3AEFAA8E}"/>
              </a:ext>
            </a:extLst>
          </p:cNvPr>
          <p:cNvSpPr txBox="1"/>
          <p:nvPr/>
        </p:nvSpPr>
        <p:spPr bwMode="auto">
          <a:xfrm>
            <a:off x="1143385" y="4572000"/>
            <a:ext cx="2841849" cy="87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1800" b="1">
                <a:solidFill>
                  <a:schemeClr val="tx1">
                    <a:lumMod val="75000"/>
                    <a:lumOff val="25000"/>
                  </a:schemeClr>
                </a:solidFill>
                <a:ea typeface="Urbanist" panose="020B0A04040200000203" pitchFamily="34" charset="77"/>
                <a:cs typeface="Arial" panose="020B0604020202020204" pitchFamily="34" charset="0"/>
              </a:rPr>
              <a:t>Mohammed Kanani MS</a:t>
            </a:r>
          </a:p>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Arial" panose="020B0604020202020204" pitchFamily="34" charset="0"/>
              </a:rPr>
              <a:t>Medical Student</a:t>
            </a:r>
          </a:p>
          <a:p>
            <a:pPr algn="ctr">
              <a:buClr>
                <a:schemeClr val="tx1">
                  <a:lumMod val="75000"/>
                  <a:lumOff val="25000"/>
                </a:schemeClr>
              </a:buClr>
            </a:pPr>
            <a:r>
              <a:rPr lang="en-US" sz="1800" b="0" err="1">
                <a:solidFill>
                  <a:schemeClr val="tx1">
                    <a:lumMod val="75000"/>
                    <a:lumOff val="25000"/>
                  </a:schemeClr>
                </a:solidFill>
                <a:ea typeface="Urbanist" panose="020B0A04040200000203" pitchFamily="34" charset="77"/>
                <a:cs typeface="Arial" panose="020B0604020202020204" pitchFamily="34" charset="0"/>
              </a:rPr>
              <a:t>mkanani@uw.edu</a:t>
            </a:r>
            <a:endParaRPr lang="en-US" sz="1800" b="0">
              <a:solidFill>
                <a:schemeClr val="tx1">
                  <a:lumMod val="75000"/>
                  <a:lumOff val="25000"/>
                </a:schemeClr>
              </a:solidFill>
              <a:ea typeface="Urbanist" panose="020B0A04040200000203" pitchFamily="34" charset="77"/>
              <a:cs typeface="Arial" panose="020B0604020202020204" pitchFamily="34" charset="0"/>
            </a:endParaRPr>
          </a:p>
        </p:txBody>
      </p:sp>
      <p:sp>
        <p:nvSpPr>
          <p:cNvPr id="12" name="TextBox 11">
            <a:extLst>
              <a:ext uri="{FF2B5EF4-FFF2-40B4-BE49-F238E27FC236}">
                <a16:creationId xmlns:a16="http://schemas.microsoft.com/office/drawing/2014/main" id="{6774EE28-DD10-2FEB-B35F-E80D994BA8AC}"/>
              </a:ext>
            </a:extLst>
          </p:cNvPr>
          <p:cNvSpPr txBox="1"/>
          <p:nvPr/>
        </p:nvSpPr>
        <p:spPr bwMode="auto">
          <a:xfrm>
            <a:off x="4675074" y="4572000"/>
            <a:ext cx="2841849" cy="87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1800" b="1">
                <a:solidFill>
                  <a:schemeClr val="tx1">
                    <a:lumMod val="75000"/>
                    <a:lumOff val="25000"/>
                  </a:schemeClr>
                </a:solidFill>
                <a:ea typeface="Urbanist" panose="020B0A04040200000203" pitchFamily="34" charset="77"/>
                <a:cs typeface="Arial" panose="020B0604020202020204" pitchFamily="34" charset="0"/>
              </a:rPr>
              <a:t>Yee Ng MD</a:t>
            </a:r>
          </a:p>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Arial" panose="020B0604020202020204" pitchFamily="34" charset="0"/>
              </a:rPr>
              <a:t>Abdominal Imaging</a:t>
            </a:r>
          </a:p>
          <a:p>
            <a:pPr algn="ctr">
              <a:buClr>
                <a:schemeClr val="tx1">
                  <a:lumMod val="75000"/>
                  <a:lumOff val="25000"/>
                </a:schemeClr>
              </a:buClr>
            </a:pPr>
            <a:r>
              <a:rPr lang="en-US" sz="1800" b="0">
                <a:solidFill>
                  <a:schemeClr val="tx1">
                    <a:lumMod val="75000"/>
                    <a:lumOff val="25000"/>
                  </a:schemeClr>
                </a:solidFill>
                <a:ea typeface="Urbanist" panose="020B0A04040200000203" pitchFamily="34" charset="77"/>
                <a:cs typeface="Arial" panose="020B0604020202020204" pitchFamily="34" charset="0"/>
              </a:rPr>
              <a:t>Director of Clinical AI</a:t>
            </a:r>
          </a:p>
          <a:p>
            <a:pPr algn="ctr">
              <a:buClr>
                <a:schemeClr val="tx1">
                  <a:lumMod val="75000"/>
                  <a:lumOff val="25000"/>
                </a:schemeClr>
              </a:buClr>
            </a:pPr>
            <a:r>
              <a:rPr lang="en-US" err="1">
                <a:solidFill>
                  <a:schemeClr val="tx1">
                    <a:lumMod val="75000"/>
                    <a:lumOff val="25000"/>
                  </a:schemeClr>
                </a:solidFill>
                <a:ea typeface="Urbanist" panose="020B0A04040200000203" pitchFamily="34" charset="77"/>
                <a:cs typeface="Arial" panose="020B0604020202020204" pitchFamily="34" charset="0"/>
              </a:rPr>
              <a:t>yeeng@uw.ed</a:t>
            </a:r>
            <a:endParaRPr lang="en-US" sz="1800" b="0">
              <a:solidFill>
                <a:schemeClr val="tx1">
                  <a:lumMod val="75000"/>
                  <a:lumOff val="25000"/>
                </a:schemeClr>
              </a:solidFill>
              <a:ea typeface="Urbanist" panose="020B0A04040200000203" pitchFamily="34" charset="77"/>
              <a:cs typeface="Arial" panose="020B0604020202020204" pitchFamily="34" charset="0"/>
            </a:endParaRPr>
          </a:p>
        </p:txBody>
      </p:sp>
      <p:sp>
        <p:nvSpPr>
          <p:cNvPr id="13" name="TextBox 12">
            <a:extLst>
              <a:ext uri="{FF2B5EF4-FFF2-40B4-BE49-F238E27FC236}">
                <a16:creationId xmlns:a16="http://schemas.microsoft.com/office/drawing/2014/main" id="{7EE10FD1-A21A-42D2-7DCA-95E9122044ED}"/>
              </a:ext>
            </a:extLst>
          </p:cNvPr>
          <p:cNvSpPr txBox="1"/>
          <p:nvPr/>
        </p:nvSpPr>
        <p:spPr bwMode="auto">
          <a:xfrm>
            <a:off x="8206763" y="4572000"/>
            <a:ext cx="2841849" cy="87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rtlCol="0" anchor="t" anchorCtr="0" compatLnSpc="1">
            <a:prstTxWarp prst="textNoShape">
              <a:avLst/>
            </a:prstTxWarp>
            <a:noAutofit/>
          </a:bodyPr>
          <a:lstStyle/>
          <a:p>
            <a:pPr algn="ctr">
              <a:buClr>
                <a:schemeClr val="tx1">
                  <a:lumMod val="75000"/>
                  <a:lumOff val="25000"/>
                </a:schemeClr>
              </a:buClr>
            </a:pPr>
            <a:r>
              <a:rPr lang="en-US" sz="1800" b="1">
                <a:solidFill>
                  <a:schemeClr val="tx1">
                    <a:lumMod val="75000"/>
                    <a:lumOff val="25000"/>
                  </a:schemeClr>
                </a:solidFill>
                <a:ea typeface="Urbanist" panose="020B0A04040200000203" pitchFamily="34" charset="77"/>
                <a:cs typeface="Arial" panose="020B0604020202020204" pitchFamily="34" charset="0"/>
              </a:rPr>
              <a:t>Nathan Cross MD MS</a:t>
            </a:r>
          </a:p>
          <a:p>
            <a:pPr algn="ctr">
              <a:buClr>
                <a:schemeClr val="tx1">
                  <a:lumMod val="75000"/>
                  <a:lumOff val="25000"/>
                </a:schemeClr>
              </a:buClr>
            </a:pPr>
            <a:r>
              <a:rPr lang="en-US">
                <a:solidFill>
                  <a:schemeClr val="tx1">
                    <a:lumMod val="75000"/>
                    <a:lumOff val="25000"/>
                  </a:schemeClr>
                </a:solidFill>
                <a:ea typeface="Urbanist" panose="020B0A04040200000203" pitchFamily="34" charset="77"/>
                <a:cs typeface="Arial" panose="020B0604020202020204" pitchFamily="34" charset="0"/>
              </a:rPr>
              <a:t>Neuroradiologist</a:t>
            </a:r>
          </a:p>
          <a:p>
            <a:pPr algn="ctr">
              <a:buClr>
                <a:schemeClr val="tx1">
                  <a:lumMod val="75000"/>
                  <a:lumOff val="25000"/>
                </a:schemeClr>
              </a:buClr>
            </a:pPr>
            <a:r>
              <a:rPr lang="en-US" sz="1800" b="0">
                <a:solidFill>
                  <a:schemeClr val="tx1">
                    <a:lumMod val="75000"/>
                    <a:lumOff val="25000"/>
                  </a:schemeClr>
                </a:solidFill>
                <a:ea typeface="Urbanist" panose="020B0A04040200000203" pitchFamily="34" charset="77"/>
                <a:cs typeface="Arial" panose="020B0604020202020204" pitchFamily="34" charset="0"/>
              </a:rPr>
              <a:t>VC of Informatics</a:t>
            </a:r>
          </a:p>
          <a:p>
            <a:pPr algn="ctr">
              <a:buClr>
                <a:schemeClr val="tx1">
                  <a:lumMod val="75000"/>
                  <a:lumOff val="25000"/>
                </a:schemeClr>
              </a:buClr>
            </a:pPr>
            <a:r>
              <a:rPr lang="en-US" err="1">
                <a:solidFill>
                  <a:schemeClr val="tx1">
                    <a:lumMod val="75000"/>
                    <a:lumOff val="25000"/>
                  </a:schemeClr>
                </a:solidFill>
                <a:ea typeface="Urbanist" panose="020B0A04040200000203" pitchFamily="34" charset="77"/>
                <a:cs typeface="Arial" panose="020B0604020202020204" pitchFamily="34" charset="0"/>
              </a:rPr>
              <a:t>nmcross@uw.edu</a:t>
            </a:r>
            <a:endParaRPr lang="en-US" sz="1800" b="0">
              <a:solidFill>
                <a:schemeClr val="tx1">
                  <a:lumMod val="75000"/>
                  <a:lumOff val="25000"/>
                </a:schemeClr>
              </a:solidFill>
              <a:ea typeface="Urbanist" panose="020B0A04040200000203" pitchFamily="34" charset="77"/>
              <a:cs typeface="Arial" panose="020B0604020202020204" pitchFamily="34" charset="0"/>
            </a:endParaRPr>
          </a:p>
        </p:txBody>
      </p:sp>
      <p:pic>
        <p:nvPicPr>
          <p:cNvPr id="15" name="Picture 14" descr="A person in a white coat&#10;&#10;AI-generated content may be incorrect.">
            <a:extLst>
              <a:ext uri="{FF2B5EF4-FFF2-40B4-BE49-F238E27FC236}">
                <a16:creationId xmlns:a16="http://schemas.microsoft.com/office/drawing/2014/main" id="{A05C023C-518A-1D35-1BC8-59375A816C0D}"/>
              </a:ext>
            </a:extLst>
          </p:cNvPr>
          <p:cNvPicPr>
            <a:picLocks noChangeAspect="1"/>
          </p:cNvPicPr>
          <p:nvPr/>
        </p:nvPicPr>
        <p:blipFill>
          <a:blip r:embed="rId4">
            <a:extLst>
              <a:ext uri="{28A0092B-C50C-407E-A947-70E740481C1C}">
                <a14:useLocalDpi xmlns:a14="http://schemas.microsoft.com/office/drawing/2010/main" val="0"/>
              </a:ext>
            </a:extLst>
          </a:blip>
          <a:srcRect l="11652" t="7812" r="11652" b="37944"/>
          <a:stretch/>
        </p:blipFill>
        <p:spPr>
          <a:xfrm>
            <a:off x="1351460" y="1779478"/>
            <a:ext cx="2425700" cy="25756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65570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4AB84-2593-164F-C58F-7400BDD9B8A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47EF74-9A2A-0AC4-E224-C9840C337FF9}"/>
              </a:ext>
            </a:extLst>
          </p:cNvPr>
          <p:cNvSpPr>
            <a:spLocks noGrp="1"/>
          </p:cNvSpPr>
          <p:nvPr>
            <p:ph idx="1"/>
          </p:nvPr>
        </p:nvSpPr>
        <p:spPr>
          <a:xfrm>
            <a:off x="609760" y="1608713"/>
            <a:ext cx="4313222" cy="4525963"/>
          </a:xfrm>
        </p:spPr>
        <p:txBody>
          <a:bodyPr/>
          <a:lstStyle/>
          <a:p>
            <a:pPr indent="-455295"/>
            <a:r>
              <a:rPr lang="en-US" sz="2100">
                <a:ea typeface="Open Sans"/>
                <a:cs typeface="Open Sans"/>
              </a:rPr>
              <a:t>Google DeepMind​</a:t>
            </a:r>
            <a:endParaRPr lang="en-US">
              <a:ea typeface="Open Sans"/>
              <a:cs typeface="Open Sans"/>
            </a:endParaRPr>
          </a:p>
          <a:p>
            <a:pPr indent="-455295"/>
            <a:r>
              <a:rPr lang="en-US" sz="2100">
                <a:ea typeface="Open Sans"/>
                <a:cs typeface="Open Sans"/>
              </a:rPr>
              <a:t>Context window: 1 million tokens​</a:t>
            </a:r>
          </a:p>
          <a:p>
            <a:pPr indent="-455295"/>
            <a:r>
              <a:rPr lang="en-US" sz="2100">
                <a:solidFill>
                  <a:srgbClr val="FF0000"/>
                </a:solidFill>
                <a:ea typeface="Open Sans"/>
                <a:cs typeface="Open Sans"/>
              </a:rPr>
              <a:t>Proprietary​</a:t>
            </a:r>
          </a:p>
          <a:p>
            <a:pPr indent="-455295"/>
            <a:r>
              <a:rPr lang="en-US" sz="2100">
                <a:ea typeface="Open Sans"/>
                <a:cs typeface="Open Sans"/>
              </a:rPr>
              <a:t>Input: Multimodal​</a:t>
            </a:r>
          </a:p>
          <a:p>
            <a:pPr indent="-455295"/>
            <a:r>
              <a:rPr lang="en-US" sz="2100">
                <a:ea typeface="Open Sans"/>
                <a:cs typeface="Open Sans"/>
              </a:rPr>
              <a:t>Output: Text​</a:t>
            </a:r>
          </a:p>
          <a:p>
            <a:pPr indent="-455295"/>
            <a:endParaRPr lang="en-US" sz="2100"/>
          </a:p>
        </p:txBody>
      </p:sp>
      <p:sp>
        <p:nvSpPr>
          <p:cNvPr id="4" name="Footer Placeholder 3">
            <a:extLst>
              <a:ext uri="{FF2B5EF4-FFF2-40B4-BE49-F238E27FC236}">
                <a16:creationId xmlns:a16="http://schemas.microsoft.com/office/drawing/2014/main" id="{F26F3241-CC94-ADD2-A49C-90557490A121}"/>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graphicFrame>
        <p:nvGraphicFramePr>
          <p:cNvPr id="11" name="Diagram 10">
            <a:extLst>
              <a:ext uri="{FF2B5EF4-FFF2-40B4-BE49-F238E27FC236}">
                <a16:creationId xmlns:a16="http://schemas.microsoft.com/office/drawing/2014/main" id="{D3F1BE45-598C-8C9B-249C-FDB3A9B3C21A}"/>
              </a:ext>
            </a:extLst>
          </p:cNvPr>
          <p:cNvGraphicFramePr/>
          <p:nvPr>
            <p:extLst>
              <p:ext uri="{D42A27DB-BD31-4B8C-83A1-F6EECF244321}">
                <p14:modId xmlns:p14="http://schemas.microsoft.com/office/powerpoint/2010/main" val="65245333"/>
              </p:ext>
            </p:extLst>
          </p:nvPr>
        </p:nvGraphicFramePr>
        <p:xfrm>
          <a:off x="5237018" y="1690255"/>
          <a:ext cx="5985164" cy="4315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50" name="Picture 6" descr="Gemini (language model) - Wikipedia">
            <a:extLst>
              <a:ext uri="{FF2B5EF4-FFF2-40B4-BE49-F238E27FC236}">
                <a16:creationId xmlns:a16="http://schemas.microsoft.com/office/drawing/2014/main" id="{E3F27694-8074-39C2-EFB1-D9D648716C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760" y="452940"/>
            <a:ext cx="2447637" cy="906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025405"/>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6C62B-2AD4-25F6-A59F-37152783208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C479E-E1AA-A60A-C026-CED1BC1BAA72}"/>
              </a:ext>
            </a:extLst>
          </p:cNvPr>
          <p:cNvSpPr>
            <a:spLocks noGrp="1"/>
          </p:cNvSpPr>
          <p:nvPr>
            <p:ph idx="1"/>
          </p:nvPr>
        </p:nvSpPr>
        <p:spPr>
          <a:xfrm>
            <a:off x="609760" y="1608713"/>
            <a:ext cx="4313222" cy="4525963"/>
          </a:xfrm>
        </p:spPr>
        <p:txBody>
          <a:bodyPr/>
          <a:lstStyle/>
          <a:p>
            <a:r>
              <a:rPr lang="en-US" sz="2100"/>
              <a:t>Meta AI (Facebook)</a:t>
            </a:r>
          </a:p>
          <a:p>
            <a:r>
              <a:rPr lang="en-US" sz="2100"/>
              <a:t>Context window: 128000 tokens​</a:t>
            </a:r>
          </a:p>
          <a:p>
            <a:r>
              <a:rPr lang="en-US" sz="2100">
                <a:solidFill>
                  <a:srgbClr val="FF0000"/>
                </a:solidFill>
              </a:rPr>
              <a:t>Open source!​!!</a:t>
            </a:r>
          </a:p>
          <a:p>
            <a:r>
              <a:rPr lang="en-US" sz="2100"/>
              <a:t>Input: Text​</a:t>
            </a:r>
          </a:p>
          <a:p>
            <a:r>
              <a:rPr lang="en-US" sz="2100"/>
              <a:t>Output: Text​</a:t>
            </a:r>
          </a:p>
        </p:txBody>
      </p:sp>
      <p:sp>
        <p:nvSpPr>
          <p:cNvPr id="4" name="Footer Placeholder 3">
            <a:extLst>
              <a:ext uri="{FF2B5EF4-FFF2-40B4-BE49-F238E27FC236}">
                <a16:creationId xmlns:a16="http://schemas.microsoft.com/office/drawing/2014/main" id="{AE700EB6-5310-840D-9C84-039A718DE2C5}"/>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graphicFrame>
        <p:nvGraphicFramePr>
          <p:cNvPr id="11" name="Diagram 10">
            <a:extLst>
              <a:ext uri="{FF2B5EF4-FFF2-40B4-BE49-F238E27FC236}">
                <a16:creationId xmlns:a16="http://schemas.microsoft.com/office/drawing/2014/main" id="{18F22D00-1225-9641-0C03-4BCB55866692}"/>
              </a:ext>
            </a:extLst>
          </p:cNvPr>
          <p:cNvGraphicFramePr/>
          <p:nvPr>
            <p:extLst>
              <p:ext uri="{D42A27DB-BD31-4B8C-83A1-F6EECF244321}">
                <p14:modId xmlns:p14="http://schemas.microsoft.com/office/powerpoint/2010/main" val="3737011703"/>
              </p:ext>
            </p:extLst>
          </p:nvPr>
        </p:nvGraphicFramePr>
        <p:xfrm>
          <a:off x="5237018" y="1690255"/>
          <a:ext cx="5985164" cy="4315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4" name="Picture 2" descr="Llama 3 is now on Unsloth 🦙 - Unsloth AI">
            <a:extLst>
              <a:ext uri="{FF2B5EF4-FFF2-40B4-BE49-F238E27FC236}">
                <a16:creationId xmlns:a16="http://schemas.microsoft.com/office/drawing/2014/main" id="{57F33331-CDDC-4AE1-BC2F-F6E734CFFD1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5" t="17131" r="18105" b="46551"/>
          <a:stretch/>
        </p:blipFill>
        <p:spPr bwMode="auto">
          <a:xfrm>
            <a:off x="609760" y="898034"/>
            <a:ext cx="2796252" cy="67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481784"/>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271C5-1DDC-60FD-1BD4-559591BFBF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D2CA86-A841-46BD-2E60-1303773A733E}"/>
              </a:ext>
            </a:extLst>
          </p:cNvPr>
          <p:cNvSpPr>
            <a:spLocks noGrp="1"/>
          </p:cNvSpPr>
          <p:nvPr>
            <p:ph idx="1"/>
          </p:nvPr>
        </p:nvSpPr>
        <p:spPr>
          <a:xfrm>
            <a:off x="609760" y="1608713"/>
            <a:ext cx="4313222" cy="4525963"/>
          </a:xfrm>
        </p:spPr>
        <p:txBody>
          <a:bodyPr/>
          <a:lstStyle/>
          <a:p>
            <a:r>
              <a:rPr lang="en-US" sz="2100"/>
              <a:t>Microsoft</a:t>
            </a:r>
          </a:p>
          <a:p>
            <a:r>
              <a:rPr lang="en-US" sz="2100"/>
              <a:t>Context window: 128000 tokens​</a:t>
            </a:r>
          </a:p>
          <a:p>
            <a:r>
              <a:rPr lang="en-US" sz="2100">
                <a:solidFill>
                  <a:srgbClr val="FF0000"/>
                </a:solidFill>
              </a:rPr>
              <a:t>Open source!​!!</a:t>
            </a:r>
          </a:p>
          <a:p>
            <a:r>
              <a:rPr lang="en-US" sz="2100"/>
              <a:t>Input: Text​</a:t>
            </a:r>
          </a:p>
          <a:p>
            <a:r>
              <a:rPr lang="en-US" sz="2100"/>
              <a:t>Output: Text​</a:t>
            </a:r>
          </a:p>
          <a:p>
            <a:r>
              <a:rPr lang="en-US" sz="2100"/>
              <a:t>Small, efficient models, trained on high quality data​</a:t>
            </a:r>
          </a:p>
        </p:txBody>
      </p:sp>
      <p:sp>
        <p:nvSpPr>
          <p:cNvPr id="4" name="Footer Placeholder 3">
            <a:extLst>
              <a:ext uri="{FF2B5EF4-FFF2-40B4-BE49-F238E27FC236}">
                <a16:creationId xmlns:a16="http://schemas.microsoft.com/office/drawing/2014/main" id="{11D91E0C-7242-F6AD-518B-522F9F409E22}"/>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graphicFrame>
        <p:nvGraphicFramePr>
          <p:cNvPr id="11" name="Diagram 10">
            <a:extLst>
              <a:ext uri="{FF2B5EF4-FFF2-40B4-BE49-F238E27FC236}">
                <a16:creationId xmlns:a16="http://schemas.microsoft.com/office/drawing/2014/main" id="{358B9EBB-1515-6265-31E6-D865E73739B8}"/>
              </a:ext>
            </a:extLst>
          </p:cNvPr>
          <p:cNvGraphicFramePr/>
          <p:nvPr>
            <p:extLst>
              <p:ext uri="{D42A27DB-BD31-4B8C-83A1-F6EECF244321}">
                <p14:modId xmlns:p14="http://schemas.microsoft.com/office/powerpoint/2010/main" val="3880367312"/>
              </p:ext>
            </p:extLst>
          </p:nvPr>
        </p:nvGraphicFramePr>
        <p:xfrm>
          <a:off x="5237018" y="1690255"/>
          <a:ext cx="5985164" cy="2152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42" name="Picture 2" descr="I know everyone is focused on Deepseek R1, but the Phi-4 LLM from… | Lars  Juhl Jensen">
            <a:extLst>
              <a:ext uri="{FF2B5EF4-FFF2-40B4-BE49-F238E27FC236}">
                <a16:creationId xmlns:a16="http://schemas.microsoft.com/office/drawing/2014/main" id="{A88F182B-D119-95FA-20EF-5B988621817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18" t="13093" r="4182" b="35817"/>
          <a:stretch/>
        </p:blipFill>
        <p:spPr bwMode="auto">
          <a:xfrm>
            <a:off x="609761" y="724151"/>
            <a:ext cx="2743040" cy="856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25660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FD83B-9418-5102-D215-950AD649D0C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FDAAD-ECD5-1024-B29F-C059F474E800}"/>
              </a:ext>
            </a:extLst>
          </p:cNvPr>
          <p:cNvSpPr>
            <a:spLocks noGrp="1"/>
          </p:cNvSpPr>
          <p:nvPr>
            <p:ph idx="1"/>
          </p:nvPr>
        </p:nvSpPr>
        <p:spPr>
          <a:xfrm>
            <a:off x="609760" y="1608713"/>
            <a:ext cx="4313222" cy="4525963"/>
          </a:xfrm>
        </p:spPr>
        <p:txBody>
          <a:bodyPr/>
          <a:lstStyle/>
          <a:p>
            <a:pPr indent="-455295"/>
            <a:r>
              <a:rPr lang="en-US" sz="2100">
                <a:ea typeface="Open Sans"/>
                <a:cs typeface="Open Sans"/>
              </a:rPr>
              <a:t>Mistral AI</a:t>
            </a:r>
            <a:endParaRPr lang="en-US" sz="2100"/>
          </a:p>
          <a:p>
            <a:pPr indent="-455295"/>
            <a:r>
              <a:rPr lang="en-US" sz="2100">
                <a:ea typeface="Open Sans"/>
                <a:cs typeface="Open Sans"/>
              </a:rPr>
              <a:t>Context window: 256k tokens​</a:t>
            </a:r>
          </a:p>
          <a:p>
            <a:pPr indent="-455295"/>
            <a:r>
              <a:rPr lang="en-US" sz="2100">
                <a:solidFill>
                  <a:srgbClr val="FF0000"/>
                </a:solidFill>
                <a:ea typeface="Open Sans"/>
                <a:cs typeface="Open Sans"/>
              </a:rPr>
              <a:t>Open source!​!!</a:t>
            </a:r>
          </a:p>
          <a:p>
            <a:pPr indent="-455295"/>
            <a:r>
              <a:rPr lang="en-US" sz="2100">
                <a:ea typeface="Open Sans"/>
                <a:cs typeface="Open Sans"/>
              </a:rPr>
              <a:t>Input: Multimodal</a:t>
            </a:r>
          </a:p>
          <a:p>
            <a:pPr indent="-455295"/>
            <a:r>
              <a:rPr lang="en-US" sz="2100">
                <a:ea typeface="Open Sans"/>
                <a:cs typeface="Open Sans"/>
              </a:rPr>
              <a:t>Output: Text​</a:t>
            </a:r>
          </a:p>
          <a:p>
            <a:pPr indent="-455295"/>
            <a:r>
              <a:rPr lang="en-US" sz="2100">
                <a:ea typeface="Open Sans"/>
                <a:cs typeface="Open Sans"/>
              </a:rPr>
              <a:t>open source commitment, yet high performance with efficient architecture</a:t>
            </a:r>
          </a:p>
        </p:txBody>
      </p:sp>
      <p:sp>
        <p:nvSpPr>
          <p:cNvPr id="4" name="Footer Placeholder 3">
            <a:extLst>
              <a:ext uri="{FF2B5EF4-FFF2-40B4-BE49-F238E27FC236}">
                <a16:creationId xmlns:a16="http://schemas.microsoft.com/office/drawing/2014/main" id="{AFB0B9E1-570B-64B5-70AF-305EDFF72518}"/>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graphicFrame>
        <p:nvGraphicFramePr>
          <p:cNvPr id="11" name="Diagram 10">
            <a:extLst>
              <a:ext uri="{FF2B5EF4-FFF2-40B4-BE49-F238E27FC236}">
                <a16:creationId xmlns:a16="http://schemas.microsoft.com/office/drawing/2014/main" id="{C62F0272-650F-BF39-0DB3-80D04EB613E3}"/>
              </a:ext>
            </a:extLst>
          </p:cNvPr>
          <p:cNvGraphicFramePr/>
          <p:nvPr>
            <p:extLst>
              <p:ext uri="{D42A27DB-BD31-4B8C-83A1-F6EECF244321}">
                <p14:modId xmlns:p14="http://schemas.microsoft.com/office/powerpoint/2010/main" val="4094063536"/>
              </p:ext>
            </p:extLst>
          </p:nvPr>
        </p:nvGraphicFramePr>
        <p:xfrm>
          <a:off x="5237018" y="1690255"/>
          <a:ext cx="5985164" cy="2152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Graphic 15">
            <a:extLst>
              <a:ext uri="{FF2B5EF4-FFF2-40B4-BE49-F238E27FC236}">
                <a16:creationId xmlns:a16="http://schemas.microsoft.com/office/drawing/2014/main" id="{9F4723EE-7067-B931-BBFD-037EEBE362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7889" y="125370"/>
            <a:ext cx="4722519" cy="1569591"/>
          </a:xfrm>
          <a:prstGeom prst="rect">
            <a:avLst/>
          </a:prstGeom>
        </p:spPr>
      </p:pic>
      <p:pic>
        <p:nvPicPr>
          <p:cNvPr id="10524" name="Picture 10523" descr="A table with text and numbers&#10;&#10;AI-generated content may be incorrect.">
            <a:extLst>
              <a:ext uri="{FF2B5EF4-FFF2-40B4-BE49-F238E27FC236}">
                <a16:creationId xmlns:a16="http://schemas.microsoft.com/office/drawing/2014/main" id="{60346C9D-B5FF-08E3-AE68-60F0311243E4}"/>
              </a:ext>
            </a:extLst>
          </p:cNvPr>
          <p:cNvPicPr>
            <a:picLocks noChangeAspect="1"/>
          </p:cNvPicPr>
          <p:nvPr/>
        </p:nvPicPr>
        <p:blipFill>
          <a:blip r:embed="rId10"/>
          <a:stretch>
            <a:fillRect/>
          </a:stretch>
        </p:blipFill>
        <p:spPr>
          <a:xfrm>
            <a:off x="6799679" y="3967508"/>
            <a:ext cx="3202955" cy="2290257"/>
          </a:xfrm>
          <a:prstGeom prst="rect">
            <a:avLst/>
          </a:prstGeom>
        </p:spPr>
      </p:pic>
    </p:spTree>
    <p:extLst>
      <p:ext uri="{BB962C8B-B14F-4D97-AF65-F5344CB8AC3E}">
        <p14:creationId xmlns:p14="http://schemas.microsoft.com/office/powerpoint/2010/main" val="1236801452"/>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14738-5E27-CABF-DB1F-DE1F36C108D3}"/>
              </a:ext>
            </a:extLst>
          </p:cNvPr>
          <p:cNvSpPr>
            <a:spLocks noGrp="1"/>
          </p:cNvSpPr>
          <p:nvPr>
            <p:ph idx="1"/>
          </p:nvPr>
        </p:nvSpPr>
        <p:spPr>
          <a:xfrm>
            <a:off x="4343135" y="403987"/>
            <a:ext cx="2301008" cy="728734"/>
          </a:xfrm>
        </p:spPr>
        <p:txBody>
          <a:bodyPr/>
          <a:lstStyle/>
          <a:p>
            <a:pPr indent="-455295"/>
            <a:r>
              <a:rPr lang="en-US">
                <a:ea typeface="+mj-lt"/>
                <a:cs typeface="+mj-lt"/>
                <a:hlinkClick r:id="rId2"/>
              </a:rPr>
              <a:t>library</a:t>
            </a:r>
            <a:endParaRPr lang="en-US"/>
          </a:p>
        </p:txBody>
      </p:sp>
      <p:sp>
        <p:nvSpPr>
          <p:cNvPr id="4" name="Footer Placeholder 3">
            <a:extLst>
              <a:ext uri="{FF2B5EF4-FFF2-40B4-BE49-F238E27FC236}">
                <a16:creationId xmlns:a16="http://schemas.microsoft.com/office/drawing/2014/main" id="{0DEDBBB7-652E-2ABC-3F21-F53FA53A50C8}"/>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a:t>
            </a:r>
            <a:r>
              <a:rPr lang="en-US" err="1">
                <a:solidFill>
                  <a:srgbClr val="00AAFF"/>
                </a:solidFill>
              </a:rPr>
              <a:t>SIIM_Tweets</a:t>
            </a:r>
            <a:r>
              <a:rPr lang="en-US">
                <a:solidFill>
                  <a:srgbClr val="00AAFF"/>
                </a:solidFill>
              </a:rPr>
              <a:t>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5" name="Picture 4" descr="A screenshot of a computer&#10;&#10;AI-generated content may be incorrect.">
            <a:extLst>
              <a:ext uri="{FF2B5EF4-FFF2-40B4-BE49-F238E27FC236}">
                <a16:creationId xmlns:a16="http://schemas.microsoft.com/office/drawing/2014/main" id="{BD277509-CDD3-025A-F149-293734A6760F}"/>
              </a:ext>
            </a:extLst>
          </p:cNvPr>
          <p:cNvPicPr>
            <a:picLocks noChangeAspect="1"/>
          </p:cNvPicPr>
          <p:nvPr/>
        </p:nvPicPr>
        <p:blipFill>
          <a:blip r:embed="rId3"/>
          <a:stretch>
            <a:fillRect/>
          </a:stretch>
        </p:blipFill>
        <p:spPr>
          <a:xfrm>
            <a:off x="2724883" y="1409062"/>
            <a:ext cx="5699273" cy="4618828"/>
          </a:xfrm>
          <a:prstGeom prst="rect">
            <a:avLst/>
          </a:prstGeom>
        </p:spPr>
      </p:pic>
    </p:spTree>
    <p:extLst>
      <p:ext uri="{BB962C8B-B14F-4D97-AF65-F5344CB8AC3E}">
        <p14:creationId xmlns:p14="http://schemas.microsoft.com/office/powerpoint/2010/main" val="148693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764B5-D191-86A3-F1DF-A483E4D753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53CA9-D32C-FCB5-23AA-16F34036CE06}"/>
              </a:ext>
            </a:extLst>
          </p:cNvPr>
          <p:cNvSpPr>
            <a:spLocks noGrp="1"/>
          </p:cNvSpPr>
          <p:nvPr>
            <p:ph type="title"/>
          </p:nvPr>
        </p:nvSpPr>
        <p:spPr>
          <a:xfrm>
            <a:off x="505258" y="4372293"/>
            <a:ext cx="10972482" cy="1143000"/>
          </a:xfrm>
        </p:spPr>
        <p:txBody>
          <a:bodyPr/>
          <a:lstStyle/>
          <a:p>
            <a:r>
              <a:rPr lang="en-US"/>
              <a:t>PROMPT ENGINEERING</a:t>
            </a:r>
          </a:p>
        </p:txBody>
      </p:sp>
      <p:sp>
        <p:nvSpPr>
          <p:cNvPr id="4" name="Footer Placeholder 3">
            <a:extLst>
              <a:ext uri="{FF2B5EF4-FFF2-40B4-BE49-F238E27FC236}">
                <a16:creationId xmlns:a16="http://schemas.microsoft.com/office/drawing/2014/main" id="{4B4723AA-C494-1D2B-EC80-2CD004CFBB0E}"/>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380679901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EA40-1D28-D196-479C-74F4B2563E91}"/>
              </a:ext>
            </a:extLst>
          </p:cNvPr>
          <p:cNvSpPr>
            <a:spLocks noGrp="1"/>
          </p:cNvSpPr>
          <p:nvPr>
            <p:ph type="title"/>
          </p:nvPr>
        </p:nvSpPr>
        <p:spPr/>
        <p:txBody>
          <a:bodyPr/>
          <a:lstStyle/>
          <a:p>
            <a:r>
              <a:rPr lang="en-US"/>
              <a:t>Why Use LLMs for Radiology Reports?</a:t>
            </a:r>
          </a:p>
        </p:txBody>
      </p:sp>
      <p:sp>
        <p:nvSpPr>
          <p:cNvPr id="3" name="Content Placeholder 2">
            <a:extLst>
              <a:ext uri="{FF2B5EF4-FFF2-40B4-BE49-F238E27FC236}">
                <a16:creationId xmlns:a16="http://schemas.microsoft.com/office/drawing/2014/main" id="{0E703747-893E-3678-9A52-A4FCD85931E2}"/>
              </a:ext>
            </a:extLst>
          </p:cNvPr>
          <p:cNvSpPr>
            <a:spLocks noGrp="1"/>
          </p:cNvSpPr>
          <p:nvPr>
            <p:ph idx="1"/>
          </p:nvPr>
        </p:nvSpPr>
        <p:spPr/>
        <p:txBody>
          <a:bodyPr/>
          <a:lstStyle/>
          <a:p>
            <a:r>
              <a:rPr lang="en-US" sz="2800"/>
              <a:t>Radiology reports are unstructured, narrative text.​</a:t>
            </a:r>
          </a:p>
          <a:p>
            <a:r>
              <a:rPr lang="en-US" sz="2800"/>
              <a:t>Clinically important findings (like </a:t>
            </a:r>
            <a:r>
              <a:rPr lang="en-US" sz="2800">
                <a:solidFill>
                  <a:schemeClr val="accent3">
                    <a:lumMod val="75000"/>
                  </a:schemeClr>
                </a:solidFill>
              </a:rPr>
              <a:t>compression fractures</a:t>
            </a:r>
            <a:r>
              <a:rPr lang="en-US" sz="2800"/>
              <a:t>) may be buried in long paragraphs.​</a:t>
            </a:r>
          </a:p>
          <a:p>
            <a:r>
              <a:rPr lang="en-US" sz="2800"/>
              <a:t>LLMs can help </a:t>
            </a:r>
            <a:r>
              <a:rPr lang="en-US" sz="2800">
                <a:solidFill>
                  <a:schemeClr val="accent3">
                    <a:lumMod val="75000"/>
                  </a:schemeClr>
                </a:solidFill>
              </a:rPr>
              <a:t>automate extraction </a:t>
            </a:r>
            <a:r>
              <a:rPr lang="en-US" sz="2800"/>
              <a:t>of:​</a:t>
            </a:r>
          </a:p>
          <a:p>
            <a:pPr lvl="1"/>
            <a:r>
              <a:rPr lang="en-US" sz="2800"/>
              <a:t>Diagnoses​</a:t>
            </a:r>
          </a:p>
          <a:p>
            <a:pPr lvl="1"/>
            <a:r>
              <a:rPr lang="en-US" sz="2800"/>
              <a:t>Anatomical locations​</a:t>
            </a:r>
          </a:p>
          <a:p>
            <a:pPr lvl="1"/>
            <a:r>
              <a:rPr lang="en-US" sz="2800"/>
              <a:t>Severity​</a:t>
            </a:r>
          </a:p>
          <a:p>
            <a:pPr lvl="1"/>
            <a:r>
              <a:rPr lang="en-US" sz="2800"/>
              <a:t>Clinical recommendations​</a:t>
            </a:r>
          </a:p>
          <a:p>
            <a:endParaRPr lang="en-US" sz="2800"/>
          </a:p>
        </p:txBody>
      </p:sp>
      <p:sp>
        <p:nvSpPr>
          <p:cNvPr id="4" name="Footer Placeholder 3">
            <a:extLst>
              <a:ext uri="{FF2B5EF4-FFF2-40B4-BE49-F238E27FC236}">
                <a16:creationId xmlns:a16="http://schemas.microsoft.com/office/drawing/2014/main" id="{B7BF066C-5A51-5376-C104-91B0BE345D36}"/>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137017406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CC082-1B8B-AD98-81B2-D47DC943DB25}"/>
              </a:ext>
            </a:extLst>
          </p:cNvPr>
          <p:cNvSpPr>
            <a:spLocks noGrp="1"/>
          </p:cNvSpPr>
          <p:nvPr>
            <p:ph idx="1"/>
          </p:nvPr>
        </p:nvSpPr>
        <p:spPr>
          <a:xfrm>
            <a:off x="609760" y="281679"/>
            <a:ext cx="10972482" cy="5852997"/>
          </a:xfrm>
        </p:spPr>
        <p:txBody>
          <a:bodyPr/>
          <a:lstStyle/>
          <a:p>
            <a:pPr indent="-455295"/>
            <a:r>
              <a:rPr lang="en-US" sz="1600" b="1">
                <a:ea typeface="Open Sans"/>
                <a:cs typeface="Open Sans"/>
              </a:rPr>
              <a:t>Zero-shot Prompting​</a:t>
            </a:r>
            <a:endParaRPr lang="en-US">
              <a:ea typeface="Open Sans"/>
              <a:cs typeface="Open Sans"/>
            </a:endParaRPr>
          </a:p>
          <a:p>
            <a:pPr lvl="1"/>
            <a:r>
              <a:rPr lang="en-US" sz="1600" b="1">
                <a:solidFill>
                  <a:schemeClr val="accent3">
                    <a:lumMod val="75000"/>
                  </a:schemeClr>
                </a:solidFill>
                <a:ea typeface="Open Sans"/>
                <a:cs typeface="Open Sans"/>
              </a:rPr>
              <a:t>What it does: </a:t>
            </a:r>
            <a:r>
              <a:rPr lang="en-US" sz="1600">
                <a:ea typeface="Open Sans"/>
                <a:cs typeface="Open Sans"/>
              </a:rPr>
              <a:t>Directly asks the model to perform a task with no examples.​</a:t>
            </a:r>
          </a:p>
          <a:p>
            <a:pPr lvl="1"/>
            <a:r>
              <a:rPr lang="en-US" sz="1600" b="1">
                <a:solidFill>
                  <a:schemeClr val="accent4">
                    <a:lumMod val="75000"/>
                  </a:schemeClr>
                </a:solidFill>
                <a:ea typeface="Open Sans"/>
                <a:cs typeface="Open Sans"/>
              </a:rPr>
              <a:t>Best for:</a:t>
            </a:r>
            <a:r>
              <a:rPr lang="en-US" sz="1600" b="1">
                <a:ea typeface="Open Sans"/>
                <a:cs typeface="Open Sans"/>
              </a:rPr>
              <a:t> </a:t>
            </a:r>
            <a:r>
              <a:rPr lang="en-US" sz="1600">
                <a:ea typeface="Open Sans"/>
                <a:cs typeface="Open Sans"/>
              </a:rPr>
              <a:t>Simple extractions or well-understood tasks.​</a:t>
            </a:r>
          </a:p>
          <a:p>
            <a:pPr lvl="1"/>
            <a:r>
              <a:rPr lang="en-US" sz="1600" b="1">
                <a:solidFill>
                  <a:schemeClr val="accent6">
                    <a:lumMod val="50000"/>
                  </a:schemeClr>
                </a:solidFill>
                <a:ea typeface="Open Sans"/>
                <a:cs typeface="Open Sans"/>
              </a:rPr>
              <a:t>Example Prompt:​</a:t>
            </a:r>
          </a:p>
          <a:p>
            <a:pPr marL="1270" indent="0">
              <a:buNone/>
            </a:pPr>
            <a:r>
              <a:rPr lang="en-US" sz="1600">
                <a:ea typeface="Open Sans"/>
                <a:cs typeface="Open Sans"/>
              </a:rPr>
              <a:t>		“Identify any compression fractures in this report:​</a:t>
            </a:r>
            <a:br>
              <a:rPr lang="en-US" sz="1600"/>
            </a:br>
            <a:r>
              <a:rPr lang="en-US" sz="1600">
                <a:ea typeface="Open Sans"/>
                <a:cs typeface="Open Sans"/>
              </a:rPr>
              <a:t>		'There is mild wedging of T12 with loss of height.’”​</a:t>
            </a:r>
          </a:p>
          <a:p>
            <a:pPr marL="1270" indent="0">
              <a:buNone/>
            </a:pPr>
            <a:r>
              <a:rPr lang="en-US" sz="1600">
                <a:ea typeface="Open Sans"/>
                <a:cs typeface="Open Sans"/>
              </a:rPr>
              <a:t>		</a:t>
            </a:r>
            <a:r>
              <a:rPr lang="en-US" sz="1600">
                <a:latin typeface="+mn-lt"/>
                <a:ea typeface="Open Sans"/>
                <a:cs typeface="Open Sans"/>
              </a:rPr>
              <a:t> </a:t>
            </a:r>
            <a:r>
              <a:rPr lang="en-US" sz="1600">
                <a:ea typeface="Open Sans"/>
                <a:cs typeface="Open Sans"/>
              </a:rPr>
              <a:t>→ </a:t>
            </a:r>
            <a:r>
              <a:rPr lang="en-US" sz="1600">
                <a:latin typeface="+mn-lt"/>
                <a:ea typeface="Open Sans"/>
                <a:cs typeface="Open Sans"/>
              </a:rPr>
              <a:t>{"fracture": "present</a:t>
            </a:r>
            <a:r>
              <a:rPr lang="en-US" sz="1600" b="0" i="0" u="none" strike="noStrike">
                <a:effectLst/>
                <a:latin typeface="+mn-lt"/>
                <a:ea typeface="Open Sans"/>
                <a:cs typeface="Open Sans"/>
              </a:rPr>
              <a:t>"</a:t>
            </a:r>
            <a:r>
              <a:rPr lang="en-US" sz="1600">
                <a:latin typeface="+mn-lt"/>
                <a:ea typeface="Open Sans"/>
                <a:cs typeface="Open Sans"/>
              </a:rPr>
              <a:t>}</a:t>
            </a:r>
            <a:endParaRPr lang="en-US" sz="1600">
              <a:ea typeface="Open Sans"/>
              <a:cs typeface="Open Sans"/>
            </a:endParaRPr>
          </a:p>
          <a:p>
            <a:pPr marL="1270" indent="0">
              <a:buNone/>
            </a:pPr>
            <a:r>
              <a:rPr lang="en-US" sz="1000">
                <a:ea typeface="Open Sans"/>
                <a:cs typeface="Open Sans"/>
              </a:rPr>
              <a:t>​</a:t>
            </a:r>
          </a:p>
          <a:p>
            <a:pPr indent="-455295"/>
            <a:r>
              <a:rPr lang="en-US" sz="1600" b="1">
                <a:ea typeface="Open Sans"/>
                <a:cs typeface="Open Sans"/>
              </a:rPr>
              <a:t>Few-shot Prompting​</a:t>
            </a:r>
          </a:p>
          <a:p>
            <a:pPr lvl="1"/>
            <a:r>
              <a:rPr lang="en-US" sz="1600" b="1">
                <a:solidFill>
                  <a:schemeClr val="accent3">
                    <a:lumMod val="75000"/>
                  </a:schemeClr>
                </a:solidFill>
                <a:ea typeface="Open Sans"/>
                <a:cs typeface="Open Sans"/>
              </a:rPr>
              <a:t>What it does:</a:t>
            </a:r>
            <a:r>
              <a:rPr lang="en-US" sz="1600">
                <a:solidFill>
                  <a:schemeClr val="accent3">
                    <a:lumMod val="75000"/>
                  </a:schemeClr>
                </a:solidFill>
                <a:ea typeface="Open Sans"/>
                <a:cs typeface="Open Sans"/>
              </a:rPr>
              <a:t> </a:t>
            </a:r>
            <a:r>
              <a:rPr lang="en-US" sz="1600">
                <a:ea typeface="Open Sans"/>
                <a:cs typeface="Open Sans"/>
              </a:rPr>
              <a:t>Gives a few labeled examples to teach the format and logic.​</a:t>
            </a:r>
          </a:p>
          <a:p>
            <a:pPr lvl="1"/>
            <a:r>
              <a:rPr lang="en-US" sz="1600" b="1">
                <a:solidFill>
                  <a:schemeClr val="accent4">
                    <a:lumMod val="75000"/>
                  </a:schemeClr>
                </a:solidFill>
                <a:ea typeface="Open Sans"/>
                <a:cs typeface="Open Sans"/>
              </a:rPr>
              <a:t>Best for:</a:t>
            </a:r>
            <a:r>
              <a:rPr lang="en-US" sz="1600">
                <a:solidFill>
                  <a:schemeClr val="accent4">
                    <a:lumMod val="75000"/>
                  </a:schemeClr>
                </a:solidFill>
                <a:ea typeface="Open Sans"/>
                <a:cs typeface="Open Sans"/>
              </a:rPr>
              <a:t> </a:t>
            </a:r>
            <a:r>
              <a:rPr lang="en-US" sz="1600">
                <a:ea typeface="Open Sans"/>
                <a:cs typeface="Open Sans"/>
              </a:rPr>
              <a:t>Clinical language with variation in phrasing or format.​</a:t>
            </a:r>
          </a:p>
          <a:p>
            <a:pPr lvl="1"/>
            <a:r>
              <a:rPr lang="en-US" sz="1600" b="1">
                <a:solidFill>
                  <a:schemeClr val="accent6">
                    <a:lumMod val="50000"/>
                  </a:schemeClr>
                </a:solidFill>
                <a:ea typeface="Open Sans"/>
                <a:cs typeface="Open Sans"/>
              </a:rPr>
              <a:t>Example Prompt:​</a:t>
            </a:r>
          </a:p>
          <a:p>
            <a:pPr marL="1371600" lvl="3" indent="0">
              <a:buNone/>
            </a:pPr>
            <a:r>
              <a:rPr lang="en-US" sz="1600">
                <a:ea typeface="Open Sans"/>
                <a:cs typeface="Open Sans"/>
              </a:rPr>
              <a:t>Extract compression fracture findings:​</a:t>
            </a:r>
          </a:p>
          <a:p>
            <a:pPr marL="1371600" lvl="3" indent="0">
              <a:buNone/>
            </a:pPr>
            <a:r>
              <a:rPr lang="en-US" sz="1600">
                <a:ea typeface="Open Sans"/>
                <a:cs typeface="Open Sans"/>
              </a:rPr>
              <a:t>Report: "Mild compression deformity of L1. Chronic." </a:t>
            </a:r>
          </a:p>
          <a:p>
            <a:pPr marL="1371600" lvl="3" indent="0">
              <a:buNone/>
            </a:pPr>
            <a:r>
              <a:rPr lang="en-US" sz="1600">
                <a:ea typeface="Open Sans"/>
                <a:cs typeface="Open Sans"/>
              </a:rPr>
              <a:t>→ </a:t>
            </a:r>
            <a:r>
              <a:rPr lang="en-US" sz="1600">
                <a:latin typeface="+mn-lt"/>
                <a:ea typeface="Open Sans"/>
                <a:cs typeface="Open Sans"/>
              </a:rPr>
              <a:t>{"fracture": "present</a:t>
            </a:r>
            <a:r>
              <a:rPr lang="en-US" sz="1600" b="0" i="0" u="none" strike="noStrike">
                <a:effectLst/>
                <a:latin typeface="+mn-lt"/>
                <a:ea typeface="Open Sans"/>
                <a:cs typeface="Open Sans"/>
              </a:rPr>
              <a:t>"</a:t>
            </a:r>
            <a:r>
              <a:rPr lang="en-US" sz="1600">
                <a:latin typeface="+mn-lt"/>
                <a:ea typeface="Open Sans"/>
                <a:cs typeface="Open Sans"/>
              </a:rPr>
              <a:t>}</a:t>
            </a:r>
          </a:p>
          <a:p>
            <a:pPr marL="1371600" lvl="3" indent="0">
              <a:buNone/>
            </a:pPr>
            <a:endParaRPr lang="en-US" sz="1600"/>
          </a:p>
          <a:p>
            <a:pPr marL="1371600" lvl="3" indent="0">
              <a:buNone/>
            </a:pPr>
            <a:r>
              <a:rPr lang="en-US" sz="1600">
                <a:ea typeface="Open Sans"/>
                <a:cs typeface="Open Sans"/>
              </a:rPr>
              <a:t>Report: "Severe collapse of T11. Acute." ​</a:t>
            </a:r>
          </a:p>
          <a:p>
            <a:pPr marL="1371600" lvl="3" indent="0">
              <a:buNone/>
            </a:pPr>
            <a:r>
              <a:rPr lang="en-US" sz="1600">
                <a:ea typeface="Open Sans"/>
                <a:cs typeface="Open Sans"/>
              </a:rPr>
              <a:t>→ </a:t>
            </a:r>
            <a:r>
              <a:rPr lang="en-US" sz="1600">
                <a:latin typeface="+mn-lt"/>
                <a:ea typeface="Open Sans"/>
                <a:cs typeface="Open Sans"/>
              </a:rPr>
              <a:t>{"fracture": "present</a:t>
            </a:r>
            <a:r>
              <a:rPr lang="en-US" sz="1600" b="0" i="0" u="none" strike="noStrike">
                <a:effectLst/>
                <a:latin typeface="+mn-lt"/>
                <a:ea typeface="Open Sans"/>
                <a:cs typeface="Open Sans"/>
              </a:rPr>
              <a:t>"</a:t>
            </a:r>
            <a:r>
              <a:rPr lang="en-US" sz="1600">
                <a:latin typeface="+mn-lt"/>
                <a:ea typeface="Open Sans"/>
                <a:cs typeface="Open Sans"/>
              </a:rPr>
              <a:t>}</a:t>
            </a:r>
          </a:p>
          <a:p>
            <a:pPr marL="1371600" lvl="3" indent="0">
              <a:buNone/>
            </a:pPr>
            <a:endParaRPr lang="en-US" sz="1600"/>
          </a:p>
          <a:p>
            <a:pPr marL="1371600" lvl="3" indent="0">
              <a:buNone/>
            </a:pPr>
            <a:r>
              <a:rPr lang="en-US" sz="1600">
                <a:ea typeface="Open Sans"/>
                <a:cs typeface="Open Sans"/>
              </a:rPr>
              <a:t>Now extract from:​</a:t>
            </a:r>
          </a:p>
          <a:p>
            <a:pPr marL="1371600" lvl="3" indent="0">
              <a:buNone/>
            </a:pPr>
            <a:r>
              <a:rPr lang="en-US" sz="1600">
                <a:ea typeface="Open Sans"/>
                <a:cs typeface="Open Sans"/>
              </a:rPr>
              <a:t>"Moderate compression of L2 with subacute features."​</a:t>
            </a:r>
          </a:p>
          <a:p>
            <a:pPr marL="1371600" lvl="3" indent="0">
              <a:buNone/>
            </a:pPr>
            <a:r>
              <a:rPr lang="en-US" sz="1600">
                <a:ea typeface="Open Sans"/>
                <a:cs typeface="Open Sans"/>
              </a:rPr>
              <a:t>→ </a:t>
            </a:r>
          </a:p>
        </p:txBody>
      </p:sp>
      <p:sp>
        <p:nvSpPr>
          <p:cNvPr id="4" name="Footer Placeholder 3">
            <a:extLst>
              <a:ext uri="{FF2B5EF4-FFF2-40B4-BE49-F238E27FC236}">
                <a16:creationId xmlns:a16="http://schemas.microsoft.com/office/drawing/2014/main" id="{CFF67524-D6EE-1A95-EF9A-1CC7296BABF5}"/>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2931542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6E9C1-25C7-A77F-24C4-2E7004F056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11E4BF-B569-016C-160A-EF02D72B822B}"/>
              </a:ext>
            </a:extLst>
          </p:cNvPr>
          <p:cNvSpPr>
            <a:spLocks noGrp="1"/>
          </p:cNvSpPr>
          <p:nvPr>
            <p:ph idx="1"/>
          </p:nvPr>
        </p:nvSpPr>
        <p:spPr>
          <a:xfrm>
            <a:off x="609760" y="281679"/>
            <a:ext cx="10972482" cy="5852997"/>
          </a:xfrm>
        </p:spPr>
        <p:txBody>
          <a:bodyPr/>
          <a:lstStyle/>
          <a:p>
            <a:r>
              <a:rPr lang="en-US" sz="1600" b="1">
                <a:latin typeface="+mn-lt"/>
              </a:rPr>
              <a:t>Chain-of-thought (</a:t>
            </a:r>
            <a:r>
              <a:rPr lang="en-US" sz="1600" b="1" err="1">
                <a:latin typeface="+mn-lt"/>
              </a:rPr>
              <a:t>CoT</a:t>
            </a:r>
            <a:r>
              <a:rPr lang="en-US" sz="1600" b="1">
                <a:latin typeface="+mn-lt"/>
              </a:rPr>
              <a:t>) Prompting</a:t>
            </a:r>
          </a:p>
          <a:p>
            <a:pPr lvl="1"/>
            <a:r>
              <a:rPr lang="en-US" sz="1400" b="1">
                <a:solidFill>
                  <a:schemeClr val="accent3">
                    <a:lumMod val="75000"/>
                  </a:schemeClr>
                </a:solidFill>
                <a:latin typeface="+mn-lt"/>
              </a:rPr>
              <a:t>What it does: </a:t>
            </a:r>
            <a:r>
              <a:rPr lang="en-US" sz="1600">
                <a:latin typeface="+mn-lt"/>
              </a:rPr>
              <a:t>Guides the model to reason through each step before answering</a:t>
            </a:r>
          </a:p>
          <a:p>
            <a:pPr lvl="1"/>
            <a:r>
              <a:rPr lang="en-US" sz="1600" b="1">
                <a:solidFill>
                  <a:schemeClr val="accent4">
                    <a:lumMod val="75000"/>
                  </a:schemeClr>
                </a:solidFill>
                <a:latin typeface="+mn-lt"/>
              </a:rPr>
              <a:t>Best for:</a:t>
            </a:r>
            <a:r>
              <a:rPr lang="en-US" sz="1600" b="1">
                <a:latin typeface="+mn-lt"/>
              </a:rPr>
              <a:t> </a:t>
            </a:r>
            <a:r>
              <a:rPr lang="en-US" sz="1600">
                <a:latin typeface="+mn-lt"/>
              </a:rPr>
              <a:t>Ambiguous, multi-layered reports.</a:t>
            </a:r>
          </a:p>
          <a:p>
            <a:pPr lvl="1"/>
            <a:r>
              <a:rPr lang="en-US" sz="1600" b="1">
                <a:solidFill>
                  <a:schemeClr val="accent6">
                    <a:lumMod val="50000"/>
                  </a:schemeClr>
                </a:solidFill>
                <a:latin typeface="+mn-lt"/>
              </a:rPr>
              <a:t>Example Prompt:​</a:t>
            </a:r>
          </a:p>
          <a:p>
            <a:pPr marL="1587" indent="0">
              <a:buNone/>
            </a:pPr>
            <a:r>
              <a:rPr lang="en-US" sz="1600">
                <a:latin typeface="+mn-lt"/>
              </a:rPr>
              <a:t>		Report: "There is anterior wedging of L2 with loss of height."​</a:t>
            </a:r>
          </a:p>
          <a:p>
            <a:pPr marL="1587" indent="0">
              <a:buNone/>
            </a:pPr>
            <a:r>
              <a:rPr lang="en-US" sz="1600">
                <a:latin typeface="+mn-lt"/>
              </a:rPr>
              <a:t>		Step-by-step:​</a:t>
            </a:r>
          </a:p>
          <a:p>
            <a:pPr marL="915987" lvl="2" indent="0">
              <a:buNone/>
            </a:pPr>
            <a:r>
              <a:rPr lang="en-US" sz="1000">
                <a:latin typeface="+mn-lt"/>
              </a:rPr>
              <a:t>		</a:t>
            </a:r>
            <a:r>
              <a:rPr lang="en-US" sz="1600">
                <a:latin typeface="+mn-lt"/>
              </a:rPr>
              <a:t>1. Identify vertebral level → L2 ​</a:t>
            </a:r>
          </a:p>
          <a:p>
            <a:pPr marL="915987" lvl="2" indent="0">
              <a:buNone/>
            </a:pPr>
            <a:r>
              <a:rPr lang="en-US" sz="1600">
                <a:latin typeface="+mn-lt"/>
              </a:rPr>
              <a:t>		2. Recognize deformity → Wedging = compression ​</a:t>
            </a:r>
          </a:p>
          <a:p>
            <a:pPr marL="915987" lvl="2" indent="0">
              <a:buNone/>
            </a:pPr>
            <a:r>
              <a:rPr lang="en-US" sz="1600">
                <a:latin typeface="+mn-lt"/>
              </a:rPr>
              <a:t>		3. Assess severity → Not explicitly stated; assume mild ​</a:t>
            </a:r>
          </a:p>
          <a:p>
            <a:pPr marL="1587" indent="0">
              <a:buNone/>
            </a:pPr>
            <a:r>
              <a:rPr lang="en-US" sz="1600">
                <a:latin typeface="+mn-lt"/>
              </a:rPr>
              <a:t>​		</a:t>
            </a:r>
            <a:r>
              <a:rPr lang="en-US" sz="1600"/>
              <a:t> → </a:t>
            </a:r>
            <a:r>
              <a:rPr lang="en-US" sz="1600">
                <a:latin typeface="+mn-lt"/>
              </a:rPr>
              <a:t>{"fracture": "present</a:t>
            </a:r>
            <a:r>
              <a:rPr lang="en-US" sz="1600" b="0" i="0" u="none" strike="noStrike">
                <a:effectLst/>
                <a:latin typeface="+mn-lt"/>
              </a:rPr>
              <a:t>"</a:t>
            </a:r>
            <a:r>
              <a:rPr lang="en-US" sz="1600">
                <a:latin typeface="+mn-lt"/>
              </a:rPr>
              <a:t>}</a:t>
            </a:r>
          </a:p>
          <a:p>
            <a:pPr marL="1587" indent="0">
              <a:buNone/>
            </a:pPr>
            <a:r>
              <a:rPr lang="en-US" sz="1000">
                <a:latin typeface="+mn-lt"/>
              </a:rPr>
              <a:t>​</a:t>
            </a:r>
          </a:p>
          <a:p>
            <a:r>
              <a:rPr lang="en-US" sz="1600" b="1">
                <a:latin typeface="+mn-lt"/>
              </a:rPr>
              <a:t>Instruction Prompting​</a:t>
            </a:r>
          </a:p>
          <a:p>
            <a:pPr lvl="1"/>
            <a:r>
              <a:rPr lang="en-US" sz="1600" b="1">
                <a:solidFill>
                  <a:schemeClr val="accent3">
                    <a:lumMod val="75000"/>
                  </a:schemeClr>
                </a:solidFill>
                <a:latin typeface="+mn-lt"/>
              </a:rPr>
              <a:t>What it does:</a:t>
            </a:r>
            <a:r>
              <a:rPr lang="en-US" sz="1600">
                <a:solidFill>
                  <a:schemeClr val="accent3">
                    <a:lumMod val="75000"/>
                  </a:schemeClr>
                </a:solidFill>
                <a:latin typeface="+mn-lt"/>
              </a:rPr>
              <a:t> </a:t>
            </a:r>
            <a:r>
              <a:rPr lang="en-US" sz="1600" b="0" i="0" u="none" strike="noStrike">
                <a:effectLst/>
                <a:latin typeface="+mn-lt"/>
              </a:rPr>
              <a:t>Gives a clear directive with output format (e.g., JSON)</a:t>
            </a:r>
          </a:p>
          <a:p>
            <a:pPr lvl="1"/>
            <a:r>
              <a:rPr lang="en-US" sz="1600" b="1">
                <a:solidFill>
                  <a:schemeClr val="accent4">
                    <a:lumMod val="75000"/>
                  </a:schemeClr>
                </a:solidFill>
                <a:latin typeface="+mn-lt"/>
              </a:rPr>
              <a:t>Best for:</a:t>
            </a:r>
            <a:r>
              <a:rPr lang="en-US" sz="1600">
                <a:solidFill>
                  <a:schemeClr val="accent4">
                    <a:lumMod val="75000"/>
                  </a:schemeClr>
                </a:solidFill>
                <a:latin typeface="+mn-lt"/>
              </a:rPr>
              <a:t> </a:t>
            </a:r>
            <a:r>
              <a:rPr lang="en-US" sz="1600" b="0" i="0" u="none" strike="noStrike">
                <a:effectLst/>
                <a:latin typeface="+mn-lt"/>
              </a:rPr>
              <a:t>Structured data extraction </a:t>
            </a:r>
          </a:p>
          <a:p>
            <a:pPr lvl="1"/>
            <a:r>
              <a:rPr lang="en-US" sz="1600" b="1">
                <a:solidFill>
                  <a:schemeClr val="accent6">
                    <a:lumMod val="50000"/>
                  </a:schemeClr>
                </a:solidFill>
                <a:latin typeface="+mn-lt"/>
              </a:rPr>
              <a:t>Example Prompt:​</a:t>
            </a:r>
          </a:p>
          <a:p>
            <a:pPr algn="l" rtl="0" fontAlgn="base">
              <a:lnSpc>
                <a:spcPts val="1275"/>
              </a:lnSpc>
              <a:buNone/>
            </a:pPr>
            <a:r>
              <a:rPr lang="en-US" sz="1600" b="0" i="0" u="none" strike="noStrike">
                <a:solidFill>
                  <a:srgbClr val="000000"/>
                </a:solidFill>
                <a:effectLst/>
                <a:latin typeface="+mn-lt"/>
              </a:rPr>
              <a:t>			</a:t>
            </a:r>
            <a:r>
              <a:rPr lang="en-US" sz="1600" b="0" i="0" u="none" strike="noStrike">
                <a:effectLst/>
                <a:latin typeface="+mn-lt"/>
              </a:rPr>
              <a:t>“Extract compression fracture findings in this format:</a:t>
            </a:r>
            <a:r>
              <a:rPr lang="en-US" sz="1600" b="0" i="0">
                <a:effectLst/>
                <a:latin typeface="+mn-lt"/>
              </a:rPr>
              <a:t>​</a:t>
            </a:r>
            <a:endParaRPr lang="en-US" sz="1600">
              <a:latin typeface="+mn-lt"/>
            </a:endParaRPr>
          </a:p>
          <a:p>
            <a:pPr>
              <a:lnSpc>
                <a:spcPts val="1275"/>
              </a:lnSpc>
              <a:buNone/>
            </a:pPr>
            <a:r>
              <a:rPr lang="en-US" sz="1600" b="0" i="0" u="none" strike="noStrike">
                <a:effectLst/>
                <a:latin typeface="+mn-lt"/>
              </a:rPr>
              <a:t>			</a:t>
            </a:r>
            <a:r>
              <a:rPr lang="en-US" sz="1600"/>
              <a:t> </a:t>
            </a:r>
            <a:r>
              <a:rPr lang="en-US" sz="1600">
                <a:latin typeface="+mn-lt"/>
              </a:rPr>
              <a:t>{"fracture": "</a:t>
            </a:r>
            <a:r>
              <a:rPr lang="en-US" sz="1600" b="0" i="0" u="none" strike="noStrike">
                <a:effectLst/>
                <a:latin typeface="+mn-lt"/>
              </a:rPr>
              <a:t>"</a:t>
            </a:r>
            <a:r>
              <a:rPr lang="en-US" sz="1600">
                <a:latin typeface="+mn-lt"/>
              </a:rPr>
              <a:t>,</a:t>
            </a:r>
            <a:r>
              <a:rPr lang="en-US" sz="1600"/>
              <a:t> </a:t>
            </a:r>
            <a:r>
              <a:rPr lang="en-US" sz="1600" b="0" i="0" u="none" strike="noStrike">
                <a:effectLst/>
                <a:latin typeface="+mn-lt"/>
              </a:rPr>
              <a:t>"level": "", "severity": "", "acuity": ""}</a:t>
            </a:r>
            <a:r>
              <a:rPr lang="en-US" sz="1600" b="0" i="0">
                <a:effectLst/>
                <a:latin typeface="+mn-lt"/>
              </a:rPr>
              <a:t>​</a:t>
            </a:r>
          </a:p>
          <a:p>
            <a:pPr algn="l" rtl="0" fontAlgn="base">
              <a:lnSpc>
                <a:spcPts val="1275"/>
              </a:lnSpc>
              <a:buNone/>
            </a:pPr>
            <a:endParaRPr lang="en-US" sz="1600">
              <a:latin typeface="+mn-lt"/>
            </a:endParaRPr>
          </a:p>
          <a:p>
            <a:pPr algn="l" rtl="0" fontAlgn="base">
              <a:lnSpc>
                <a:spcPts val="1275"/>
              </a:lnSpc>
              <a:buNone/>
            </a:pPr>
            <a:r>
              <a:rPr lang="en-US" sz="1600" b="0" i="0" u="none" strike="noStrike">
                <a:effectLst/>
                <a:latin typeface="+mn-lt"/>
              </a:rPr>
              <a:t>			Report: </a:t>
            </a:r>
            <a:r>
              <a:rPr lang="en-US" sz="1600" b="0" i="1" u="none" strike="noStrike">
                <a:effectLst/>
                <a:latin typeface="+mn-lt"/>
              </a:rPr>
              <a:t>'Compression fracture at T10, likely chronic.’</a:t>
            </a:r>
            <a:r>
              <a:rPr lang="en-US" sz="1600" b="0" i="0" u="none" strike="noStrike">
                <a:effectLst/>
                <a:latin typeface="+mn-lt"/>
              </a:rPr>
              <a:t>”</a:t>
            </a:r>
          </a:p>
          <a:p>
            <a:pPr algn="l" rtl="0" fontAlgn="base">
              <a:lnSpc>
                <a:spcPts val="1275"/>
              </a:lnSpc>
              <a:buNone/>
            </a:pPr>
            <a:r>
              <a:rPr lang="en-US" sz="1600">
                <a:latin typeface="+mn-lt"/>
              </a:rPr>
              <a:t>			</a:t>
            </a:r>
            <a:r>
              <a:rPr lang="en-US" sz="1600"/>
              <a:t> → </a:t>
            </a:r>
            <a:r>
              <a:rPr lang="en-US" sz="1600">
                <a:latin typeface="+mn-lt"/>
              </a:rPr>
              <a:t>{"fracture": "present</a:t>
            </a:r>
            <a:r>
              <a:rPr lang="en-US" sz="1600" b="0" i="0" u="none" strike="noStrike">
                <a:effectLst/>
                <a:latin typeface="+mn-lt"/>
              </a:rPr>
              <a:t>"</a:t>
            </a:r>
            <a:r>
              <a:rPr lang="en-US" sz="1600">
                <a:latin typeface="+mn-lt"/>
              </a:rPr>
              <a:t>, "level": "L2", "severity": "mild", "acuity": ”chronic"}</a:t>
            </a:r>
          </a:p>
        </p:txBody>
      </p:sp>
      <p:sp>
        <p:nvSpPr>
          <p:cNvPr id="4" name="Footer Placeholder 3">
            <a:extLst>
              <a:ext uri="{FF2B5EF4-FFF2-40B4-BE49-F238E27FC236}">
                <a16:creationId xmlns:a16="http://schemas.microsoft.com/office/drawing/2014/main" id="{55F9EE25-C268-4F41-C356-5D256B6B72DC}"/>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34664632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E3B6E-C2DE-4480-8EC3-2E8AC08496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52C6B4-05B6-30D0-E225-630D5084DBBD}"/>
              </a:ext>
            </a:extLst>
          </p:cNvPr>
          <p:cNvSpPr>
            <a:spLocks noGrp="1"/>
          </p:cNvSpPr>
          <p:nvPr>
            <p:ph idx="1"/>
          </p:nvPr>
        </p:nvSpPr>
        <p:spPr>
          <a:xfrm>
            <a:off x="609759" y="281679"/>
            <a:ext cx="10972482" cy="3173762"/>
          </a:xfrm>
        </p:spPr>
        <p:txBody>
          <a:bodyPr/>
          <a:lstStyle/>
          <a:p>
            <a:r>
              <a:rPr lang="en-US" sz="1600" b="1">
                <a:latin typeface="+mn-lt"/>
              </a:rPr>
              <a:t>Self-consistency (</a:t>
            </a:r>
            <a:r>
              <a:rPr lang="en-US" sz="1600" b="1" err="1">
                <a:latin typeface="+mn-lt"/>
              </a:rPr>
              <a:t>CoT</a:t>
            </a:r>
            <a:r>
              <a:rPr lang="en-US" sz="1600" b="1">
                <a:latin typeface="+mn-lt"/>
              </a:rPr>
              <a:t>) Prompting</a:t>
            </a:r>
          </a:p>
          <a:p>
            <a:pPr lvl="1"/>
            <a:r>
              <a:rPr lang="en-US" sz="1400" b="1">
                <a:solidFill>
                  <a:schemeClr val="accent3">
                    <a:lumMod val="75000"/>
                  </a:schemeClr>
                </a:solidFill>
                <a:latin typeface="+mn-lt"/>
              </a:rPr>
              <a:t>What it does: </a:t>
            </a:r>
            <a:r>
              <a:rPr lang="en-US" sz="1600">
                <a:latin typeface="+mn-lt"/>
              </a:rPr>
              <a:t>Runs multiple </a:t>
            </a:r>
            <a:r>
              <a:rPr lang="en-US" sz="1600" err="1">
                <a:latin typeface="+mn-lt"/>
              </a:rPr>
              <a:t>CoT</a:t>
            </a:r>
            <a:r>
              <a:rPr lang="en-US" sz="1600">
                <a:latin typeface="+mn-lt"/>
              </a:rPr>
              <a:t> generations and picks the most consistent answer</a:t>
            </a:r>
          </a:p>
          <a:p>
            <a:pPr lvl="1"/>
            <a:r>
              <a:rPr lang="en-US" sz="1600" b="1">
                <a:solidFill>
                  <a:schemeClr val="accent4">
                    <a:lumMod val="75000"/>
                  </a:schemeClr>
                </a:solidFill>
                <a:latin typeface="+mn-lt"/>
              </a:rPr>
              <a:t>Best for:</a:t>
            </a:r>
            <a:r>
              <a:rPr lang="en-US" sz="1600" b="1">
                <a:latin typeface="+mn-lt"/>
              </a:rPr>
              <a:t> </a:t>
            </a:r>
            <a:r>
              <a:rPr lang="en-US" sz="1600">
                <a:latin typeface="+mn-lt"/>
              </a:rPr>
              <a:t>Handling vague or uncertain language.</a:t>
            </a:r>
          </a:p>
          <a:p>
            <a:pPr lvl="1"/>
            <a:r>
              <a:rPr lang="en-US" sz="1600" b="1">
                <a:solidFill>
                  <a:schemeClr val="accent6">
                    <a:lumMod val="50000"/>
                  </a:schemeClr>
                </a:solidFill>
                <a:latin typeface="+mn-lt"/>
              </a:rPr>
              <a:t>Example Prompt:​</a:t>
            </a:r>
          </a:p>
          <a:p>
            <a:pPr marL="1587" indent="0">
              <a:buNone/>
            </a:pPr>
            <a:r>
              <a:rPr lang="en-US" sz="1600">
                <a:latin typeface="+mn-lt"/>
              </a:rPr>
              <a:t>		Run 5 prompts for:</a:t>
            </a:r>
          </a:p>
          <a:p>
            <a:pPr marL="1587" indent="0">
              <a:buNone/>
            </a:pPr>
            <a:r>
              <a:rPr lang="en-US" sz="1600">
                <a:latin typeface="+mn-lt"/>
              </a:rPr>
              <a:t>		</a:t>
            </a:r>
            <a:r>
              <a:rPr lang="en-US" sz="1600" i="1">
                <a:latin typeface="+mn-lt"/>
              </a:rPr>
              <a:t>'Possible mild collapse of T12 with chronic features.’</a:t>
            </a:r>
          </a:p>
          <a:p>
            <a:pPr marL="1587" indent="0">
              <a:buNone/>
            </a:pPr>
            <a:r>
              <a:rPr lang="en-US" sz="1600" i="1">
                <a:latin typeface="+mn-lt"/>
              </a:rPr>
              <a:t>		</a:t>
            </a:r>
          </a:p>
          <a:p>
            <a:pPr marL="1587" indent="0">
              <a:buNone/>
            </a:pPr>
            <a:endParaRPr lang="en-US" sz="1600" i="1">
              <a:latin typeface="+mn-lt"/>
            </a:endParaRPr>
          </a:p>
          <a:p>
            <a:pPr marL="1587" indent="0">
              <a:buNone/>
            </a:pPr>
            <a:endParaRPr lang="en-US" sz="1600" i="1">
              <a:latin typeface="+mn-lt"/>
            </a:endParaRPr>
          </a:p>
          <a:p>
            <a:pPr marL="1587" indent="0">
              <a:buNone/>
            </a:pPr>
            <a:endParaRPr lang="en-US" sz="1600" i="1">
              <a:latin typeface="+mn-lt"/>
            </a:endParaRPr>
          </a:p>
          <a:p>
            <a:pPr marL="1587" indent="0">
              <a:buNone/>
            </a:pPr>
            <a:endParaRPr lang="en-US" sz="1600" i="1">
              <a:latin typeface="+mn-lt"/>
            </a:endParaRPr>
          </a:p>
          <a:p>
            <a:pPr marL="1587" indent="0">
              <a:buNone/>
            </a:pPr>
            <a:endParaRPr lang="en-US" sz="1600" i="1">
              <a:latin typeface="+mn-lt"/>
            </a:endParaRPr>
          </a:p>
          <a:p>
            <a:pPr marL="1587" indent="0">
              <a:buNone/>
            </a:pPr>
            <a:endParaRPr lang="en-US" sz="1600" i="1">
              <a:latin typeface="+mn-lt"/>
            </a:endParaRPr>
          </a:p>
          <a:p>
            <a:pPr marL="1587" indent="0">
              <a:buNone/>
            </a:pPr>
            <a:endParaRPr lang="en-US" sz="1600" i="1">
              <a:latin typeface="+mn-lt"/>
            </a:endParaRPr>
          </a:p>
          <a:p>
            <a:pPr marL="1587" indent="0">
              <a:buNone/>
            </a:pPr>
            <a:endParaRPr lang="en-US" sz="1600" i="1">
              <a:latin typeface="+mn-lt"/>
            </a:endParaRPr>
          </a:p>
          <a:p>
            <a:pPr marL="1587" indent="0">
              <a:buNone/>
            </a:pPr>
            <a:endParaRPr lang="en-US" sz="1600" i="1">
              <a:latin typeface="+mn-lt"/>
            </a:endParaRPr>
          </a:p>
          <a:p>
            <a:pPr marL="1587" indent="0">
              <a:buNone/>
            </a:pPr>
            <a:r>
              <a:rPr lang="en-US" sz="1600">
                <a:latin typeface="+mn-lt"/>
              </a:rPr>
              <a:t>​		</a:t>
            </a:r>
          </a:p>
          <a:p>
            <a:pPr marL="1587" indent="0">
              <a:buNone/>
            </a:pPr>
            <a:r>
              <a:rPr lang="en-US" sz="1600">
                <a:latin typeface="+mn-lt"/>
              </a:rPr>
              <a:t>		</a:t>
            </a:r>
            <a:r>
              <a:rPr lang="en-US" sz="1600"/>
              <a:t>Final answer = most consistent result </a:t>
            </a:r>
          </a:p>
          <a:p>
            <a:pPr marL="1587" indent="0">
              <a:buNone/>
            </a:pPr>
            <a:r>
              <a:rPr lang="en-US" sz="1600"/>
              <a:t>		→ </a:t>
            </a:r>
            <a:r>
              <a:rPr lang="en-US" sz="1600">
                <a:latin typeface="+mn-lt"/>
              </a:rPr>
              <a:t>{"fracture": "present</a:t>
            </a:r>
            <a:r>
              <a:rPr lang="en-US" sz="1600" b="0" i="0" u="none" strike="noStrike">
                <a:effectLst/>
                <a:latin typeface="+mn-lt"/>
              </a:rPr>
              <a:t>"</a:t>
            </a:r>
            <a:r>
              <a:rPr lang="en-US" sz="1600">
                <a:latin typeface="+mn-lt"/>
              </a:rPr>
              <a:t>}</a:t>
            </a:r>
          </a:p>
          <a:p>
            <a:pPr marL="1587" indent="0">
              <a:buNone/>
            </a:pPr>
            <a:r>
              <a:rPr lang="en-US" sz="1000">
                <a:latin typeface="+mn-lt"/>
              </a:rPr>
              <a:t>​</a:t>
            </a:r>
          </a:p>
        </p:txBody>
      </p:sp>
      <p:sp>
        <p:nvSpPr>
          <p:cNvPr id="4" name="Footer Placeholder 3">
            <a:extLst>
              <a:ext uri="{FF2B5EF4-FFF2-40B4-BE49-F238E27FC236}">
                <a16:creationId xmlns:a16="http://schemas.microsoft.com/office/drawing/2014/main" id="{B74519B1-0F02-20CF-EA4D-C1F051AD6391}"/>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graphicFrame>
        <p:nvGraphicFramePr>
          <p:cNvPr id="2" name="Diagram 1">
            <a:extLst>
              <a:ext uri="{FF2B5EF4-FFF2-40B4-BE49-F238E27FC236}">
                <a16:creationId xmlns:a16="http://schemas.microsoft.com/office/drawing/2014/main" id="{2C05C988-F0BF-8439-9BB0-94A842478991}"/>
              </a:ext>
            </a:extLst>
          </p:cNvPr>
          <p:cNvGraphicFramePr/>
          <p:nvPr>
            <p:extLst>
              <p:ext uri="{D42A27DB-BD31-4B8C-83A1-F6EECF244321}">
                <p14:modId xmlns:p14="http://schemas.microsoft.com/office/powerpoint/2010/main" val="4109595294"/>
              </p:ext>
            </p:extLst>
          </p:nvPr>
        </p:nvGraphicFramePr>
        <p:xfrm>
          <a:off x="1439816" y="2374300"/>
          <a:ext cx="7530012" cy="2929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ight Brace 4">
            <a:extLst>
              <a:ext uri="{FF2B5EF4-FFF2-40B4-BE49-F238E27FC236}">
                <a16:creationId xmlns:a16="http://schemas.microsoft.com/office/drawing/2014/main" id="{BDE4BB93-AF65-A9F3-DF79-49B5FA6F648D}"/>
              </a:ext>
            </a:extLst>
          </p:cNvPr>
          <p:cNvSpPr/>
          <p:nvPr/>
        </p:nvSpPr>
        <p:spPr>
          <a:xfrm>
            <a:off x="7924800" y="3838912"/>
            <a:ext cx="313509" cy="1316568"/>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BED2882-53B4-E190-F5FF-6AD1A7F036C4}"/>
              </a:ext>
            </a:extLst>
          </p:cNvPr>
          <p:cNvSpPr txBox="1"/>
          <p:nvPr/>
        </p:nvSpPr>
        <p:spPr bwMode="auto">
          <a:xfrm>
            <a:off x="8412480" y="4312530"/>
            <a:ext cx="3048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587" indent="0">
              <a:buNone/>
            </a:pPr>
            <a:r>
              <a:rPr lang="en-US" sz="1600" b="1"/>
              <a:t>3/5 → </a:t>
            </a:r>
            <a:r>
              <a:rPr lang="en-US" sz="1600" b="1">
                <a:latin typeface="+mn-lt"/>
              </a:rPr>
              <a:t>{"fracture": "present</a:t>
            </a:r>
            <a:r>
              <a:rPr lang="en-US" sz="1600" b="1" i="0" u="none" strike="noStrike">
                <a:effectLst/>
                <a:latin typeface="+mn-lt"/>
              </a:rPr>
              <a:t>"</a:t>
            </a:r>
            <a:r>
              <a:rPr lang="en-US" sz="1600" b="1">
                <a:latin typeface="+mn-lt"/>
              </a:rPr>
              <a:t>}</a:t>
            </a:r>
          </a:p>
        </p:txBody>
      </p:sp>
    </p:spTree>
    <p:extLst>
      <p:ext uri="{BB962C8B-B14F-4D97-AF65-F5344CB8AC3E}">
        <p14:creationId xmlns:p14="http://schemas.microsoft.com/office/powerpoint/2010/main" val="3600668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4A895-728B-4526-F9CA-3F79F7259F15}"/>
              </a:ext>
            </a:extLst>
          </p:cNvPr>
          <p:cNvSpPr>
            <a:spLocks noGrp="1"/>
          </p:cNvSpPr>
          <p:nvPr>
            <p:ph idx="1"/>
          </p:nvPr>
        </p:nvSpPr>
        <p:spPr>
          <a:xfrm>
            <a:off x="569842" y="2027583"/>
            <a:ext cx="11052316" cy="3138988"/>
          </a:xfrm>
        </p:spPr>
        <p:txBody>
          <a:bodyPr/>
          <a:lstStyle/>
          <a:p>
            <a:pPr indent="-455295" algn="ctr">
              <a:buNone/>
            </a:pPr>
            <a:r>
              <a:rPr lang="en-US" b="1" dirty="0">
                <a:solidFill>
                  <a:schemeClr val="tx1"/>
                </a:solidFill>
                <a:ea typeface="Calibri"/>
                <a:cs typeface="Calibri"/>
              </a:rPr>
              <a:t>No financial interest or affiliation concerning material in this presentation will be discussed. </a:t>
            </a:r>
            <a:endParaRPr lang="en-US" dirty="0">
              <a:solidFill>
                <a:schemeClr val="tx1"/>
              </a:solidFill>
            </a:endParaRPr>
          </a:p>
          <a:p>
            <a:pPr indent="-455295" algn="ctr">
              <a:buNone/>
            </a:pPr>
            <a:endParaRPr lang="en-US" dirty="0">
              <a:solidFill>
                <a:schemeClr val="tx1"/>
              </a:solidFill>
            </a:endParaRPr>
          </a:p>
          <a:p>
            <a:pPr indent="-455295" algn="ctr">
              <a:buNone/>
            </a:pPr>
            <a:r>
              <a:rPr lang="en-US" b="1" dirty="0">
                <a:solidFill>
                  <a:schemeClr val="tx1"/>
                </a:solidFill>
                <a:ea typeface="Calibri"/>
                <a:cs typeface="Calibri"/>
              </a:rPr>
              <a:t>No non-FDA approved or investigational medical services/devices will be discussed.</a:t>
            </a:r>
          </a:p>
        </p:txBody>
      </p:sp>
      <p:sp>
        <p:nvSpPr>
          <p:cNvPr id="4" name="Footer Placeholder 3">
            <a:extLst>
              <a:ext uri="{FF2B5EF4-FFF2-40B4-BE49-F238E27FC236}">
                <a16:creationId xmlns:a16="http://schemas.microsoft.com/office/drawing/2014/main" id="{D77B6478-75F1-83CD-DD68-D82298B423BB}"/>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278297925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hart with text and numbers&#10;&#10;AI-generated content may be incorrect.">
            <a:extLst>
              <a:ext uri="{FF2B5EF4-FFF2-40B4-BE49-F238E27FC236}">
                <a16:creationId xmlns:a16="http://schemas.microsoft.com/office/drawing/2014/main" id="{DCFD28C9-38DF-389E-A553-841DEEECFA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5784" y="119308"/>
            <a:ext cx="5399314" cy="6619384"/>
          </a:xfrm>
        </p:spPr>
      </p:pic>
      <p:sp>
        <p:nvSpPr>
          <p:cNvPr id="4" name="Footer Placeholder 3">
            <a:extLst>
              <a:ext uri="{FF2B5EF4-FFF2-40B4-BE49-F238E27FC236}">
                <a16:creationId xmlns:a16="http://schemas.microsoft.com/office/drawing/2014/main" id="{689B6134-F25B-EAD8-D753-46172307F665}"/>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7" name="TextBox 6">
            <a:extLst>
              <a:ext uri="{FF2B5EF4-FFF2-40B4-BE49-F238E27FC236}">
                <a16:creationId xmlns:a16="http://schemas.microsoft.com/office/drawing/2014/main" id="{808A6148-78C3-4EF0-983D-296242678F08}"/>
              </a:ext>
            </a:extLst>
          </p:cNvPr>
          <p:cNvSpPr txBox="1"/>
          <p:nvPr/>
        </p:nvSpPr>
        <p:spPr bwMode="auto">
          <a:xfrm rot="16200000">
            <a:off x="-1654113" y="3244334"/>
            <a:ext cx="39439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da-DK" sz="1800" b="0" i="0" u="none" strike="noStrike" err="1">
                <a:solidFill>
                  <a:srgbClr val="868686"/>
                </a:solidFill>
                <a:effectLst/>
                <a:latin typeface="Calibri" panose="020F0502020204030204" pitchFamily="34" charset="0"/>
              </a:rPr>
              <a:t>Sahoo</a:t>
            </a:r>
            <a:r>
              <a:rPr lang="da-DK" sz="1800" b="0" i="0" u="none" strike="noStrike">
                <a:solidFill>
                  <a:srgbClr val="868686"/>
                </a:solidFill>
                <a:effectLst/>
                <a:latin typeface="Calibri" panose="020F0502020204030204" pitchFamily="34" charset="0"/>
              </a:rPr>
              <a:t> et al., 2023 (arXiv:2402.07927v2)</a:t>
            </a:r>
            <a:r>
              <a:rPr lang="da-DK" sz="1800" b="0" i="0">
                <a:solidFill>
                  <a:srgbClr val="868686"/>
                </a:solidFill>
                <a:effectLst/>
                <a:latin typeface="Calibri" panose="020F0502020204030204" pitchFamily="34" charset="0"/>
              </a:rPr>
              <a:t>​</a:t>
            </a:r>
            <a:endParaRPr lang="en-US">
              <a:solidFill>
                <a:srgbClr val="868686"/>
              </a:solidFill>
            </a:endParaRPr>
          </a:p>
        </p:txBody>
      </p:sp>
    </p:spTree>
    <p:extLst>
      <p:ext uri="{BB962C8B-B14F-4D97-AF65-F5344CB8AC3E}">
        <p14:creationId xmlns:p14="http://schemas.microsoft.com/office/powerpoint/2010/main" val="37528602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AFFC7-ACE6-0040-1FC6-EBFB36D48B7A}"/>
              </a:ext>
            </a:extLst>
          </p:cNvPr>
          <p:cNvSpPr>
            <a:spLocks noGrp="1"/>
          </p:cNvSpPr>
          <p:nvPr>
            <p:ph type="title"/>
          </p:nvPr>
        </p:nvSpPr>
        <p:spPr/>
        <p:txBody>
          <a:bodyPr/>
          <a:lstStyle/>
          <a:p>
            <a:r>
              <a:rPr lang="en-US" sz="4000" b="1"/>
              <a:t>Retrieval-Augmented Generation (RAG)</a:t>
            </a:r>
            <a:endParaRPr lang="en-US"/>
          </a:p>
        </p:txBody>
      </p:sp>
      <p:sp>
        <p:nvSpPr>
          <p:cNvPr id="3" name="Content Placeholder 2">
            <a:extLst>
              <a:ext uri="{FF2B5EF4-FFF2-40B4-BE49-F238E27FC236}">
                <a16:creationId xmlns:a16="http://schemas.microsoft.com/office/drawing/2014/main" id="{0A1A7CA4-4318-6F52-208E-45458B4FACA7}"/>
              </a:ext>
            </a:extLst>
          </p:cNvPr>
          <p:cNvSpPr>
            <a:spLocks noGrp="1"/>
          </p:cNvSpPr>
          <p:nvPr>
            <p:ph idx="1"/>
          </p:nvPr>
        </p:nvSpPr>
        <p:spPr/>
        <p:txBody>
          <a:bodyPr/>
          <a:lstStyle/>
          <a:p>
            <a:r>
              <a:rPr lang="en-US" sz="1600"/>
              <a:t>LLM + External Search​</a:t>
            </a:r>
          </a:p>
          <a:p>
            <a:r>
              <a:rPr lang="en-US" sz="1600"/>
              <a:t>Fetch relevant data (e.g., guidelines, prior exams)​</a:t>
            </a:r>
          </a:p>
          <a:p>
            <a:r>
              <a:rPr lang="en-US" sz="1600"/>
              <a:t>Generate more accurate, grounded output​</a:t>
            </a:r>
          </a:p>
          <a:p>
            <a:r>
              <a:rPr lang="en-US" sz="1600"/>
              <a:t>Used to:​</a:t>
            </a:r>
          </a:p>
          <a:p>
            <a:pPr lvl="1"/>
            <a:r>
              <a:rPr lang="en-US" sz="1600"/>
              <a:t>Handle </a:t>
            </a:r>
            <a:r>
              <a:rPr lang="en-US" sz="1600" b="1"/>
              <a:t>rare/complex phrasing​</a:t>
            </a:r>
          </a:p>
          <a:p>
            <a:pPr lvl="1"/>
            <a:r>
              <a:rPr lang="en-US" sz="1600"/>
              <a:t>Ground reasoning in </a:t>
            </a:r>
            <a:r>
              <a:rPr lang="en-US" sz="1600" b="1"/>
              <a:t>clinical context​</a:t>
            </a:r>
          </a:p>
          <a:p>
            <a:pPr lvl="1"/>
            <a:r>
              <a:rPr lang="en-US" sz="1600"/>
              <a:t>Improve </a:t>
            </a:r>
            <a:r>
              <a:rPr lang="en-US" sz="1600" b="1"/>
              <a:t>robustness and explainability</a:t>
            </a:r>
          </a:p>
          <a:p>
            <a:endParaRPr lang="en-US" sz="1600"/>
          </a:p>
        </p:txBody>
      </p:sp>
      <p:sp>
        <p:nvSpPr>
          <p:cNvPr id="4" name="Footer Placeholder 3">
            <a:extLst>
              <a:ext uri="{FF2B5EF4-FFF2-40B4-BE49-F238E27FC236}">
                <a16:creationId xmlns:a16="http://schemas.microsoft.com/office/drawing/2014/main" id="{F1E30F01-90D6-541B-7321-E8C5BA4176DB}"/>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graphicFrame>
        <p:nvGraphicFramePr>
          <p:cNvPr id="5" name="Table 4">
            <a:extLst>
              <a:ext uri="{FF2B5EF4-FFF2-40B4-BE49-F238E27FC236}">
                <a16:creationId xmlns:a16="http://schemas.microsoft.com/office/drawing/2014/main" id="{304406C6-4962-8856-5604-753EBF6A6F6B}"/>
              </a:ext>
            </a:extLst>
          </p:cNvPr>
          <p:cNvGraphicFramePr>
            <a:graphicFrameLocks noGrp="1"/>
          </p:cNvGraphicFramePr>
          <p:nvPr>
            <p:extLst>
              <p:ext uri="{D42A27DB-BD31-4B8C-83A1-F6EECF244321}">
                <p14:modId xmlns:p14="http://schemas.microsoft.com/office/powerpoint/2010/main" val="1559344143"/>
              </p:ext>
            </p:extLst>
          </p:nvPr>
        </p:nvGraphicFramePr>
        <p:xfrm>
          <a:off x="1493520" y="4109028"/>
          <a:ext cx="9204960" cy="1929289"/>
        </p:xfrm>
        <a:graphic>
          <a:graphicData uri="http://schemas.openxmlformats.org/drawingml/2006/table">
            <a:tbl>
              <a:tblPr/>
              <a:tblGrid>
                <a:gridCol w="4602480">
                  <a:extLst>
                    <a:ext uri="{9D8B030D-6E8A-4147-A177-3AD203B41FA5}">
                      <a16:colId xmlns:a16="http://schemas.microsoft.com/office/drawing/2014/main" val="3280032268"/>
                    </a:ext>
                  </a:extLst>
                </a:gridCol>
                <a:gridCol w="4602480">
                  <a:extLst>
                    <a:ext uri="{9D8B030D-6E8A-4147-A177-3AD203B41FA5}">
                      <a16:colId xmlns:a16="http://schemas.microsoft.com/office/drawing/2014/main" val="110457660"/>
                    </a:ext>
                  </a:extLst>
                </a:gridCol>
              </a:tblGrid>
              <a:tr h="372885">
                <a:tc>
                  <a:txBody>
                    <a:bodyPr/>
                    <a:lstStyle/>
                    <a:p>
                      <a:pPr algn="l" rtl="0" fontAlgn="base">
                        <a:lnSpc>
                          <a:spcPts val="1275"/>
                        </a:lnSpc>
                        <a:buNone/>
                      </a:pPr>
                      <a:r>
                        <a:rPr lang="en-US" sz="1800" b="1" i="0">
                          <a:solidFill>
                            <a:schemeClr val="tx1">
                              <a:lumMod val="75000"/>
                              <a:lumOff val="25000"/>
                            </a:schemeClr>
                          </a:solidFill>
                          <a:effectLst/>
                          <a:latin typeface="+mn-lt"/>
                        </a:rPr>
                        <a:t>Scenario​</a:t>
                      </a:r>
                      <a:endParaRPr lang="en-US" b="1" i="0">
                        <a:solidFill>
                          <a:schemeClr val="tx1">
                            <a:lumMod val="75000"/>
                            <a:lumOff val="25000"/>
                          </a:schemeClr>
                        </a:solidFill>
                        <a:effectLst/>
                        <a:latin typeface="+mn-l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rtl="0" fontAlgn="base">
                        <a:lnSpc>
                          <a:spcPts val="1275"/>
                        </a:lnSpc>
                        <a:buNone/>
                      </a:pPr>
                      <a:r>
                        <a:rPr lang="en-US" sz="1800" b="1" i="0">
                          <a:solidFill>
                            <a:schemeClr val="tx1">
                              <a:lumMod val="75000"/>
                              <a:lumOff val="25000"/>
                            </a:schemeClr>
                          </a:solidFill>
                          <a:effectLst/>
                          <a:latin typeface="+mn-lt"/>
                        </a:rPr>
                        <a:t>RAG Role​</a:t>
                      </a:r>
                      <a:endParaRPr lang="en-US" b="1" i="0">
                        <a:solidFill>
                          <a:schemeClr val="tx1">
                            <a:lumMod val="75000"/>
                            <a:lumOff val="25000"/>
                          </a:schemeClr>
                        </a:solidFill>
                        <a:effectLst/>
                        <a:latin typeface="+mn-l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3803241"/>
                  </a:ext>
                </a:extLst>
              </a:tr>
              <a:tr h="405317">
                <a:tc>
                  <a:txBody>
                    <a:bodyPr/>
                    <a:lstStyle/>
                    <a:p>
                      <a:pPr algn="l" rtl="0" fontAlgn="base">
                        <a:lnSpc>
                          <a:spcPts val="1275"/>
                        </a:lnSpc>
                        <a:buNone/>
                      </a:pPr>
                      <a:r>
                        <a:rPr lang="en-US" sz="1800" b="0" i="0">
                          <a:solidFill>
                            <a:schemeClr val="tx1">
                              <a:lumMod val="75000"/>
                              <a:lumOff val="25000"/>
                            </a:schemeClr>
                          </a:solidFill>
                          <a:effectLst/>
                          <a:latin typeface="+mn-lt"/>
                        </a:rPr>
                        <a:t>"Wedge loss of height at L2"​</a:t>
                      </a:r>
                      <a:endParaRPr lang="en-US" b="0" i="0">
                        <a:solidFill>
                          <a:schemeClr val="tx1">
                            <a:lumMod val="75000"/>
                            <a:lumOff val="25000"/>
                          </a:schemeClr>
                        </a:solidFill>
                        <a:effectLst/>
                        <a:latin typeface="+mn-l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l" rtl="0" fontAlgn="base">
                        <a:lnSpc>
                          <a:spcPts val="1275"/>
                        </a:lnSpc>
                        <a:buNone/>
                      </a:pPr>
                      <a:r>
                        <a:rPr lang="en-US" sz="1800" b="0" i="0">
                          <a:solidFill>
                            <a:schemeClr val="tx1">
                              <a:lumMod val="75000"/>
                              <a:lumOff val="25000"/>
                            </a:schemeClr>
                          </a:solidFill>
                          <a:effectLst/>
                          <a:latin typeface="+mn-lt"/>
                        </a:rPr>
                        <a:t>Retrieve synonyms/labeling standards​</a:t>
                      </a:r>
                      <a:endParaRPr lang="en-US" b="0" i="0">
                        <a:solidFill>
                          <a:schemeClr val="tx1">
                            <a:lumMod val="75000"/>
                            <a:lumOff val="25000"/>
                          </a:schemeClr>
                        </a:solidFill>
                        <a:effectLst/>
                        <a:latin typeface="+mn-l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727396714"/>
                  </a:ext>
                </a:extLst>
              </a:tr>
              <a:tr h="405317">
                <a:tc>
                  <a:txBody>
                    <a:bodyPr/>
                    <a:lstStyle/>
                    <a:p>
                      <a:pPr algn="l" rtl="0" fontAlgn="base">
                        <a:lnSpc>
                          <a:spcPts val="1275"/>
                        </a:lnSpc>
                        <a:buNone/>
                      </a:pPr>
                      <a:r>
                        <a:rPr lang="en-US" sz="1800" b="0" i="0">
                          <a:solidFill>
                            <a:schemeClr val="tx1">
                              <a:lumMod val="75000"/>
                              <a:lumOff val="25000"/>
                            </a:schemeClr>
                          </a:solidFill>
                          <a:effectLst/>
                          <a:latin typeface="+mn-lt"/>
                        </a:rPr>
                        <a:t>"Compression deformity, uncertain age"​</a:t>
                      </a:r>
                      <a:endParaRPr lang="en-US" b="0" i="0">
                        <a:solidFill>
                          <a:schemeClr val="tx1">
                            <a:lumMod val="75000"/>
                            <a:lumOff val="25000"/>
                          </a:schemeClr>
                        </a:solidFill>
                        <a:effectLst/>
                        <a:latin typeface="+mn-l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l" rtl="0" fontAlgn="base">
                        <a:lnSpc>
                          <a:spcPts val="1275"/>
                        </a:lnSpc>
                        <a:buNone/>
                      </a:pPr>
                      <a:r>
                        <a:rPr lang="en-US" sz="1800" b="0" i="0">
                          <a:solidFill>
                            <a:schemeClr val="tx1">
                              <a:lumMod val="75000"/>
                              <a:lumOff val="25000"/>
                            </a:schemeClr>
                          </a:solidFill>
                          <a:effectLst/>
                          <a:latin typeface="+mn-lt"/>
                        </a:rPr>
                        <a:t>Retrieve prior reports for comparison​</a:t>
                      </a:r>
                      <a:endParaRPr lang="en-US" b="0" i="0">
                        <a:solidFill>
                          <a:schemeClr val="tx1">
                            <a:lumMod val="75000"/>
                            <a:lumOff val="25000"/>
                          </a:schemeClr>
                        </a:solidFill>
                        <a:effectLst/>
                        <a:latin typeface="+mn-l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882642515"/>
                  </a:ext>
                </a:extLst>
              </a:tr>
              <a:tr h="372885">
                <a:tc>
                  <a:txBody>
                    <a:bodyPr/>
                    <a:lstStyle/>
                    <a:p>
                      <a:pPr algn="l" rtl="0" fontAlgn="base">
                        <a:lnSpc>
                          <a:spcPts val="1275"/>
                        </a:lnSpc>
                        <a:buNone/>
                      </a:pPr>
                      <a:r>
                        <a:rPr lang="en-US" sz="1800" b="0" i="0">
                          <a:solidFill>
                            <a:schemeClr val="tx1">
                              <a:lumMod val="75000"/>
                              <a:lumOff val="25000"/>
                            </a:schemeClr>
                          </a:solidFill>
                          <a:effectLst/>
                          <a:latin typeface="+mn-lt"/>
                        </a:rPr>
                        <a:t>"Multiple old fractures"​</a:t>
                      </a:r>
                      <a:endParaRPr lang="en-US" b="0" i="0">
                        <a:solidFill>
                          <a:schemeClr val="tx1">
                            <a:lumMod val="75000"/>
                            <a:lumOff val="25000"/>
                          </a:schemeClr>
                        </a:solidFill>
                        <a:effectLst/>
                        <a:latin typeface="+mn-l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l" rtl="0" fontAlgn="base">
                        <a:lnSpc>
                          <a:spcPts val="1275"/>
                        </a:lnSpc>
                        <a:buNone/>
                      </a:pPr>
                      <a:r>
                        <a:rPr lang="en-US" sz="1800" b="0" i="0">
                          <a:solidFill>
                            <a:schemeClr val="tx1">
                              <a:lumMod val="75000"/>
                              <a:lumOff val="25000"/>
                            </a:schemeClr>
                          </a:solidFill>
                          <a:effectLst/>
                          <a:latin typeface="+mn-lt"/>
                        </a:rPr>
                        <a:t>Retrieve full report history​</a:t>
                      </a:r>
                      <a:endParaRPr lang="en-US" b="0" i="0">
                        <a:solidFill>
                          <a:schemeClr val="tx1">
                            <a:lumMod val="75000"/>
                            <a:lumOff val="25000"/>
                          </a:schemeClr>
                        </a:solidFill>
                        <a:effectLst/>
                        <a:latin typeface="+mn-l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185701489"/>
                  </a:ext>
                </a:extLst>
              </a:tr>
              <a:tr h="372885">
                <a:tc>
                  <a:txBody>
                    <a:bodyPr/>
                    <a:lstStyle/>
                    <a:p>
                      <a:pPr algn="l" rtl="0" fontAlgn="base">
                        <a:lnSpc>
                          <a:spcPts val="1275"/>
                        </a:lnSpc>
                        <a:buNone/>
                      </a:pPr>
                      <a:r>
                        <a:rPr lang="en-US" sz="1800" b="0" i="0">
                          <a:solidFill>
                            <a:schemeClr val="tx1">
                              <a:lumMod val="75000"/>
                              <a:lumOff val="25000"/>
                            </a:schemeClr>
                          </a:solidFill>
                          <a:effectLst/>
                          <a:latin typeface="+mn-lt"/>
                        </a:rPr>
                        <a:t>“Mild anterior wedging"​</a:t>
                      </a:r>
                      <a:endParaRPr lang="en-US" b="0" i="0">
                        <a:solidFill>
                          <a:schemeClr val="tx1">
                            <a:lumMod val="75000"/>
                            <a:lumOff val="25000"/>
                          </a:schemeClr>
                        </a:solidFill>
                        <a:effectLst/>
                        <a:latin typeface="+mn-l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l" rtl="0" fontAlgn="base">
                        <a:lnSpc>
                          <a:spcPts val="1275"/>
                        </a:lnSpc>
                        <a:buNone/>
                      </a:pPr>
                      <a:r>
                        <a:rPr lang="en-US" sz="1800" b="0" i="0">
                          <a:solidFill>
                            <a:schemeClr val="tx1">
                              <a:lumMod val="75000"/>
                              <a:lumOff val="25000"/>
                            </a:schemeClr>
                          </a:solidFill>
                          <a:effectLst/>
                          <a:latin typeface="+mn-lt"/>
                        </a:rPr>
                        <a:t>Retrieve severity criteria​</a:t>
                      </a:r>
                      <a:endParaRPr lang="en-US" b="0" i="0">
                        <a:solidFill>
                          <a:schemeClr val="tx1">
                            <a:lumMod val="75000"/>
                            <a:lumOff val="25000"/>
                          </a:schemeClr>
                        </a:solidFill>
                        <a:effectLst/>
                        <a:latin typeface="+mn-l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204920796"/>
                  </a:ext>
                </a:extLst>
              </a:tr>
            </a:tbl>
          </a:graphicData>
        </a:graphic>
      </p:graphicFrame>
    </p:spTree>
    <p:extLst>
      <p:ext uri="{BB962C8B-B14F-4D97-AF65-F5344CB8AC3E}">
        <p14:creationId xmlns:p14="http://schemas.microsoft.com/office/powerpoint/2010/main" val="17617859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82FF2-E76B-1BCF-8138-3532D57B5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3965FC-21C8-3AEA-FB28-C1FB219ACC6E}"/>
              </a:ext>
            </a:extLst>
          </p:cNvPr>
          <p:cNvSpPr>
            <a:spLocks noGrp="1"/>
          </p:cNvSpPr>
          <p:nvPr>
            <p:ph type="title"/>
          </p:nvPr>
        </p:nvSpPr>
        <p:spPr>
          <a:xfrm>
            <a:off x="505258" y="4372293"/>
            <a:ext cx="10972482" cy="1143000"/>
          </a:xfrm>
        </p:spPr>
        <p:txBody>
          <a:bodyPr/>
          <a:lstStyle/>
          <a:p>
            <a:r>
              <a:rPr lang="en-US"/>
              <a:t>MODEL PERFORMANCE</a:t>
            </a:r>
          </a:p>
        </p:txBody>
      </p:sp>
      <p:sp>
        <p:nvSpPr>
          <p:cNvPr id="4" name="Footer Placeholder 3">
            <a:extLst>
              <a:ext uri="{FF2B5EF4-FFF2-40B4-BE49-F238E27FC236}">
                <a16:creationId xmlns:a16="http://schemas.microsoft.com/office/drawing/2014/main" id="{D6B4F74C-B940-97B6-9748-0E97AA7DB9D0}"/>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41137478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11DDD-3534-BC5A-C509-D7FB3A5AF41A}"/>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16EFB0E-40BF-4599-40DE-27754E21FEFF}"/>
              </a:ext>
            </a:extLst>
          </p:cNvPr>
          <p:cNvGraphicFramePr>
            <a:graphicFrameLocks noGrp="1"/>
          </p:cNvGraphicFramePr>
          <p:nvPr>
            <p:ph idx="1"/>
            <p:extLst>
              <p:ext uri="{D42A27DB-BD31-4B8C-83A1-F6EECF244321}">
                <p14:modId xmlns:p14="http://schemas.microsoft.com/office/powerpoint/2010/main" val="1598803388"/>
              </p:ext>
            </p:extLst>
          </p:nvPr>
        </p:nvGraphicFramePr>
        <p:xfrm>
          <a:off x="635726" y="1193073"/>
          <a:ext cx="9239794" cy="3989936"/>
        </p:xfrm>
        <a:graphic>
          <a:graphicData uri="http://schemas.openxmlformats.org/drawingml/2006/table">
            <a:tbl>
              <a:tblPr/>
              <a:tblGrid>
                <a:gridCol w="1939275">
                  <a:extLst>
                    <a:ext uri="{9D8B030D-6E8A-4147-A177-3AD203B41FA5}">
                      <a16:colId xmlns:a16="http://schemas.microsoft.com/office/drawing/2014/main" val="1902507143"/>
                    </a:ext>
                  </a:extLst>
                </a:gridCol>
                <a:gridCol w="1939275">
                  <a:extLst>
                    <a:ext uri="{9D8B030D-6E8A-4147-A177-3AD203B41FA5}">
                      <a16:colId xmlns:a16="http://schemas.microsoft.com/office/drawing/2014/main" val="3377778635"/>
                    </a:ext>
                  </a:extLst>
                </a:gridCol>
                <a:gridCol w="1939275">
                  <a:extLst>
                    <a:ext uri="{9D8B030D-6E8A-4147-A177-3AD203B41FA5}">
                      <a16:colId xmlns:a16="http://schemas.microsoft.com/office/drawing/2014/main" val="2997604145"/>
                    </a:ext>
                  </a:extLst>
                </a:gridCol>
                <a:gridCol w="1482694">
                  <a:extLst>
                    <a:ext uri="{9D8B030D-6E8A-4147-A177-3AD203B41FA5}">
                      <a16:colId xmlns:a16="http://schemas.microsoft.com/office/drawing/2014/main" val="3268246282"/>
                    </a:ext>
                  </a:extLst>
                </a:gridCol>
                <a:gridCol w="1939275">
                  <a:extLst>
                    <a:ext uri="{9D8B030D-6E8A-4147-A177-3AD203B41FA5}">
                      <a16:colId xmlns:a16="http://schemas.microsoft.com/office/drawing/2014/main" val="3460631047"/>
                    </a:ext>
                  </a:extLst>
                </a:gridCol>
              </a:tblGrid>
              <a:tr h="538971">
                <a:tc>
                  <a:txBody>
                    <a:bodyPr/>
                    <a:lstStyle/>
                    <a:p>
                      <a:pPr algn="l" rtl="0" fontAlgn="auto">
                        <a:lnSpc>
                          <a:spcPct val="100000"/>
                        </a:lnSpc>
                        <a:buNone/>
                      </a:pPr>
                      <a:r>
                        <a:rPr lang="en-US" sz="1800" b="0" i="0">
                          <a:solidFill>
                            <a:srgbClr val="000000"/>
                          </a:solidFill>
                          <a:effectLst/>
                          <a:latin typeface="+mn-lt"/>
                        </a:rPr>
                        <a:t>​</a:t>
                      </a:r>
                    </a:p>
                  </a:txBody>
                  <a:tcPr marL="44347" marR="44347" marT="22173" marB="2217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auto">
                        <a:lnSpc>
                          <a:spcPct val="100000"/>
                        </a:lnSpc>
                        <a:buNone/>
                      </a:pPr>
                      <a:r>
                        <a:rPr lang="en-US" sz="18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gridSpan="2">
                  <a:txBody>
                    <a:bodyPr/>
                    <a:lstStyle/>
                    <a:p>
                      <a:pPr algn="ctr" rtl="0" fontAlgn="base">
                        <a:lnSpc>
                          <a:spcPct val="100000"/>
                        </a:lnSpc>
                        <a:buNone/>
                      </a:pPr>
                      <a:r>
                        <a:rPr lang="en-US" sz="1800" b="0" i="0">
                          <a:solidFill>
                            <a:srgbClr val="000000"/>
                          </a:solidFill>
                          <a:effectLst/>
                          <a:latin typeface="+mn-lt"/>
                        </a:rPr>
                        <a:t>User Annotation (Ground Truth)</a:t>
                      </a:r>
                      <a:r>
                        <a:rPr lang="en-US" sz="1800" b="1" i="0">
                          <a:solidFill>
                            <a:srgbClr val="FFFFFF"/>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hMerge="1">
                  <a:txBody>
                    <a:bodyPr/>
                    <a:lstStyle/>
                    <a:p>
                      <a:endParaRPr lang="en-US"/>
                    </a:p>
                  </a:txBody>
                  <a:tcPr/>
                </a:tc>
                <a:tc>
                  <a:txBody>
                    <a:bodyPr/>
                    <a:lstStyle/>
                    <a:p>
                      <a:pPr algn="l" rtl="0" fontAlgn="auto">
                        <a:lnSpc>
                          <a:spcPct val="100000"/>
                        </a:lnSpc>
                        <a:buNone/>
                      </a:pPr>
                      <a:r>
                        <a:rPr lang="en-US" sz="1800" b="1"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58803950"/>
                  </a:ext>
                </a:extLst>
              </a:tr>
              <a:tr h="672131">
                <a:tc>
                  <a:txBody>
                    <a:bodyPr/>
                    <a:lstStyle/>
                    <a:p>
                      <a:pPr algn="l" rtl="0" fontAlgn="auto">
                        <a:lnSpc>
                          <a:spcPct val="100000"/>
                        </a:lnSpc>
                        <a:buNone/>
                      </a:pPr>
                      <a:r>
                        <a:rPr lang="en-US" sz="1800" b="0" i="0">
                          <a:solidFill>
                            <a:srgbClr val="000000"/>
                          </a:solidFill>
                          <a:effectLst/>
                          <a:latin typeface="+mn-lt"/>
                        </a:rPr>
                        <a:t>​</a:t>
                      </a:r>
                    </a:p>
                  </a:txBody>
                  <a:tcPr marL="44347" marR="44347" marT="22173" marB="2217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auto">
                        <a:lnSpc>
                          <a:spcPct val="100000"/>
                        </a:lnSpc>
                        <a:buNone/>
                      </a:pPr>
                      <a:r>
                        <a:rPr lang="en-US" sz="18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3A7D23"/>
                          </a:solidFill>
                          <a:effectLst/>
                          <a:latin typeface="+mn-lt"/>
                        </a:rPr>
                        <a:t>Fracture</a:t>
                      </a:r>
                      <a:r>
                        <a:rPr lang="en-US" sz="1800" b="0" i="0">
                          <a:solidFill>
                            <a:srgbClr val="000000"/>
                          </a:solidFill>
                          <a:effectLst/>
                          <a:latin typeface="+mn-lt"/>
                        </a:rPr>
                        <a:t>​</a:t>
                      </a:r>
                    </a:p>
                    <a:p>
                      <a:pPr algn="ctr" rtl="0" fontAlgn="base">
                        <a:lnSpc>
                          <a:spcPct val="100000"/>
                        </a:lnSpc>
                        <a:buNone/>
                      </a:pPr>
                      <a:r>
                        <a:rPr lang="en-US" sz="1800" b="0" i="0">
                          <a:solidFill>
                            <a:srgbClr val="3A7D23"/>
                          </a:solidFill>
                          <a:effectLst/>
                          <a:latin typeface="+mn-lt"/>
                        </a:rPr>
                        <a:t>⊕</a:t>
                      </a: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C00000"/>
                          </a:solidFill>
                          <a:effectLst/>
                          <a:latin typeface="+mn-lt"/>
                        </a:rPr>
                        <a:t>No Fracture</a:t>
                      </a:r>
                      <a:r>
                        <a:rPr lang="en-US" sz="1800" b="0" i="0">
                          <a:solidFill>
                            <a:srgbClr val="000000"/>
                          </a:solidFill>
                          <a:effectLst/>
                          <a:latin typeface="+mn-lt"/>
                        </a:rPr>
                        <a:t>​</a:t>
                      </a:r>
                    </a:p>
                    <a:p>
                      <a:pPr algn="ctr" rtl="0" fontAlgn="base">
                        <a:lnSpc>
                          <a:spcPct val="100000"/>
                        </a:lnSpc>
                        <a:buNone/>
                      </a:pPr>
                      <a:r>
                        <a:rPr lang="en-US" sz="1800" b="0" i="0">
                          <a:solidFill>
                            <a:srgbClr val="C00000"/>
                          </a:solidFill>
                          <a:effectLst/>
                          <a:latin typeface="+mn-lt"/>
                        </a:rPr>
                        <a:t>⊖</a:t>
                      </a: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2839406"/>
                  </a:ext>
                </a:extLst>
              </a:tr>
              <a:tr h="1027006">
                <a:tc rowSpan="2">
                  <a:txBody>
                    <a:bodyPr/>
                    <a:lstStyle/>
                    <a:p>
                      <a:pPr algn="ctr" rtl="0" fontAlgn="base">
                        <a:lnSpc>
                          <a:spcPct val="100000"/>
                        </a:lnSpc>
                        <a:buNone/>
                      </a:pPr>
                      <a:r>
                        <a:rPr lang="en-US" sz="1800" b="0" i="0">
                          <a:solidFill>
                            <a:srgbClr val="000000"/>
                          </a:solidFill>
                          <a:effectLst/>
                          <a:latin typeface="+mn-lt"/>
                        </a:rPr>
                        <a:t>LLM </a:t>
                      </a:r>
                    </a:p>
                    <a:p>
                      <a:pPr algn="ctr" rtl="0" fontAlgn="base">
                        <a:lnSpc>
                          <a:spcPct val="100000"/>
                        </a:lnSpc>
                        <a:buNone/>
                      </a:pPr>
                      <a:r>
                        <a:rPr lang="en-US" sz="1800" b="0" i="0">
                          <a:solidFill>
                            <a:srgbClr val="000000"/>
                          </a:solidFill>
                          <a:effectLst/>
                          <a:latin typeface="+mn-lt"/>
                        </a:rPr>
                        <a:t>Output​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3A7D23"/>
                          </a:solidFill>
                          <a:effectLst/>
                          <a:latin typeface="+mn-lt"/>
                        </a:rPr>
                        <a:t>Fracture</a:t>
                      </a:r>
                      <a:r>
                        <a:rPr lang="en-US" sz="1800" b="0" i="0">
                          <a:solidFill>
                            <a:srgbClr val="000000"/>
                          </a:solidFill>
                          <a:effectLst/>
                          <a:latin typeface="+mn-lt"/>
                        </a:rPr>
                        <a:t>​</a:t>
                      </a:r>
                    </a:p>
                    <a:p>
                      <a:pPr algn="ctr" rtl="0" fontAlgn="base">
                        <a:lnSpc>
                          <a:spcPct val="100000"/>
                        </a:lnSpc>
                        <a:buNone/>
                      </a:pPr>
                      <a:r>
                        <a:rPr lang="en-US" sz="1800" b="0" i="0">
                          <a:solidFill>
                            <a:srgbClr val="3A7D23"/>
                          </a:solidFill>
                          <a:effectLst/>
                          <a:latin typeface="+mn-lt"/>
                        </a:rPr>
                        <a:t>⊕</a:t>
                      </a:r>
                      <a:r>
                        <a:rPr lang="en-US" sz="18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True Positive (TP)​</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False Positive (FP)​</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Positive Predictive Value/Precision (PPV)​</a:t>
                      </a:r>
                    </a:p>
                    <a:p>
                      <a:pPr algn="ctr" rtl="0" fontAlgn="base">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3561965"/>
                  </a:ext>
                </a:extLst>
              </a:tr>
              <a:tr h="876843">
                <a:tc vMerge="1">
                  <a:txBody>
                    <a:bodyPr/>
                    <a:lstStyle/>
                    <a:p>
                      <a:endParaRPr lang="en-US"/>
                    </a:p>
                  </a:txBody>
                  <a:tcPr/>
                </a:tc>
                <a:tc>
                  <a:txBody>
                    <a:bodyPr/>
                    <a:lstStyle/>
                    <a:p>
                      <a:pPr algn="ctr" rtl="0" fontAlgn="base">
                        <a:lnSpc>
                          <a:spcPct val="100000"/>
                        </a:lnSpc>
                        <a:buNone/>
                      </a:pPr>
                      <a:r>
                        <a:rPr lang="en-US" sz="1800" b="0" i="0">
                          <a:solidFill>
                            <a:srgbClr val="C00000"/>
                          </a:solidFill>
                          <a:effectLst/>
                          <a:latin typeface="+mn-lt"/>
                        </a:rPr>
                        <a:t>No Fracture</a:t>
                      </a:r>
                      <a:r>
                        <a:rPr lang="en-US" sz="1800" b="0" i="0">
                          <a:solidFill>
                            <a:srgbClr val="000000"/>
                          </a:solidFill>
                          <a:effectLst/>
                          <a:latin typeface="+mn-lt"/>
                        </a:rPr>
                        <a:t>​</a:t>
                      </a:r>
                    </a:p>
                    <a:p>
                      <a:pPr algn="ctr" rtl="0" fontAlgn="base">
                        <a:lnSpc>
                          <a:spcPct val="100000"/>
                        </a:lnSpc>
                        <a:buNone/>
                      </a:pPr>
                      <a:r>
                        <a:rPr lang="en-US" sz="1800" b="0" i="0">
                          <a:solidFill>
                            <a:srgbClr val="C00000"/>
                          </a:solidFill>
                          <a:effectLst/>
                          <a:latin typeface="+mn-lt"/>
                        </a:rPr>
                        <a:t>⊖</a:t>
                      </a:r>
                      <a:r>
                        <a:rPr lang="en-US" sz="18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False Negative (FN)​</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True Negative (TN)​</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Negative Predictive Value (NPV)​</a:t>
                      </a:r>
                    </a:p>
                    <a:p>
                      <a:pPr algn="ctr" rtl="0" fontAlgn="base">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9709316"/>
                  </a:ext>
                </a:extLst>
              </a:tr>
              <a:tr h="760365">
                <a:tc>
                  <a:txBody>
                    <a:bodyPr/>
                    <a:lstStyle/>
                    <a:p>
                      <a:pPr algn="l" rtl="0" fontAlgn="auto">
                        <a:lnSpc>
                          <a:spcPct val="100000"/>
                        </a:lnSpc>
                        <a:buNone/>
                      </a:pPr>
                      <a:r>
                        <a:rPr lang="en-US" sz="1800" b="0" i="0">
                          <a:solidFill>
                            <a:srgbClr val="000000"/>
                          </a:solidFill>
                          <a:effectLst/>
                          <a:latin typeface="+mn-lt"/>
                        </a:rPr>
                        <a:t>​</a:t>
                      </a:r>
                    </a:p>
                  </a:txBody>
                  <a:tcPr marL="44347" marR="44347" marT="22173" marB="2217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auto">
                        <a:lnSpc>
                          <a:spcPct val="100000"/>
                        </a:lnSpc>
                        <a:buNone/>
                      </a:pPr>
                      <a:r>
                        <a:rPr lang="en-US" sz="18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Sensitivity/Recall​</a:t>
                      </a:r>
                    </a:p>
                    <a:p>
                      <a:pPr algn="ctr" rtl="0" fontAlgn="base">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Specificity​</a:t>
                      </a:r>
                    </a:p>
                    <a:p>
                      <a:pPr algn="ctr" rtl="0" fontAlgn="base">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auto">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934826002"/>
                  </a:ext>
                </a:extLst>
              </a:tr>
            </a:tbl>
          </a:graphicData>
        </a:graphic>
      </p:graphicFrame>
      <p:sp>
        <p:nvSpPr>
          <p:cNvPr id="4" name="Footer Placeholder 3">
            <a:extLst>
              <a:ext uri="{FF2B5EF4-FFF2-40B4-BE49-F238E27FC236}">
                <a16:creationId xmlns:a16="http://schemas.microsoft.com/office/drawing/2014/main" id="{67390E01-4E7E-A4B4-C4CF-EB5A09387AE7}"/>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F15840-B635-3E8B-4C9F-65D2C811D45B}"/>
                  </a:ext>
                </a:extLst>
              </p:cNvPr>
              <p:cNvSpPr txBox="1"/>
              <p:nvPr/>
            </p:nvSpPr>
            <p:spPr bwMode="auto">
              <a:xfrm>
                <a:off x="4837612" y="5674426"/>
                <a:ext cx="2351314" cy="6805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l">
                  <a:buClr>
                    <a:schemeClr val="tx1">
                      <a:lumMod val="75000"/>
                      <a:lumOff val="25000"/>
                    </a:schemeClr>
                  </a:buClr>
                </a:pPr>
                <a14:m>
                  <m:oMathPara xmlns:m="http://schemas.openxmlformats.org/officeDocument/2006/math">
                    <m:oMathParaPr>
                      <m:jc m:val="centerGroup"/>
                    </m:oMathParaPr>
                    <m:oMath xmlns:m="http://schemas.openxmlformats.org/officeDocument/2006/math">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𝐴𝑐𝑐𝑢𝑟𝑎𝑐𝑦</m:t>
                      </m:r>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m:t>
                      </m:r>
                      <m:f>
                        <m:fPr>
                          <m:ctrlPr>
                            <a:rPr lang="en-US" sz="1800" b="0" i="1" smtClean="0">
                              <a:solidFill>
                                <a:schemeClr val="tx1">
                                  <a:lumMod val="75000"/>
                                  <a:lumOff val="25000"/>
                                </a:schemeClr>
                              </a:solidFill>
                              <a:latin typeface="Cambria Math" panose="02040503050406030204" pitchFamily="18" charset="0"/>
                            </a:rPr>
                          </m:ctrlPr>
                        </m:fPr>
                        <m:num>
                          <m:r>
                            <a:rPr lang="en-US" sz="1800" b="0" i="1" smtClean="0">
                              <a:solidFill>
                                <a:schemeClr val="tx1">
                                  <a:lumMod val="75000"/>
                                  <a:lumOff val="25000"/>
                                </a:schemeClr>
                              </a:solidFill>
                              <a:latin typeface="Cambria Math" panose="02040503050406030204" pitchFamily="18" charset="0"/>
                            </a:rPr>
                            <m:t>𝑇𝑃</m:t>
                          </m:r>
                          <m:r>
                            <a:rPr lang="en-US" sz="1800" b="0" i="1" smtClean="0">
                              <a:solidFill>
                                <a:schemeClr val="tx1">
                                  <a:lumMod val="75000"/>
                                  <a:lumOff val="25000"/>
                                </a:schemeClr>
                              </a:solidFill>
                              <a:latin typeface="Cambria Math" panose="02040503050406030204" pitchFamily="18" charset="0"/>
                            </a:rPr>
                            <m:t>+</m:t>
                          </m:r>
                          <m:r>
                            <a:rPr lang="en-US" sz="1800" b="0" i="1" smtClean="0">
                              <a:solidFill>
                                <a:schemeClr val="tx1">
                                  <a:lumMod val="75000"/>
                                  <a:lumOff val="25000"/>
                                </a:schemeClr>
                              </a:solidFill>
                              <a:latin typeface="Cambria Math" panose="02040503050406030204" pitchFamily="18" charset="0"/>
                            </a:rPr>
                            <m:t>𝑇𝑁</m:t>
                          </m:r>
                        </m:num>
                        <m:den>
                          <m:r>
                            <a:rPr lang="en-US" sz="1800" b="0" i="1" smtClean="0">
                              <a:solidFill>
                                <a:schemeClr val="tx1">
                                  <a:lumMod val="75000"/>
                                  <a:lumOff val="25000"/>
                                </a:schemeClr>
                              </a:solidFill>
                              <a:latin typeface="Cambria Math" panose="02040503050406030204" pitchFamily="18" charset="0"/>
                            </a:rPr>
                            <m:t>𝑇𝑜𝑡𝑎𝑙</m:t>
                          </m:r>
                        </m:den>
                      </m:f>
                    </m:oMath>
                  </m:oMathPara>
                </a14:m>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mc:Choice>
        <mc:Fallback xmlns="">
          <p:sp>
            <p:nvSpPr>
              <p:cNvPr id="10" name="TextBox 9">
                <a:extLst>
                  <a:ext uri="{FF2B5EF4-FFF2-40B4-BE49-F238E27FC236}">
                    <a16:creationId xmlns:a16="http://schemas.microsoft.com/office/drawing/2014/main" id="{81F15840-B635-3E8B-4C9F-65D2C811D45B}"/>
                  </a:ext>
                </a:extLst>
              </p:cNvPr>
              <p:cNvSpPr txBox="1">
                <a:spLocks noRot="1" noChangeAspect="1" noMove="1" noResize="1" noEditPoints="1" noAdjustHandles="1" noChangeArrowheads="1" noChangeShapeType="1" noTextEdit="1"/>
              </p:cNvSpPr>
              <p:nvPr/>
            </p:nvSpPr>
            <p:spPr bwMode="auto">
              <a:xfrm>
                <a:off x="4837612" y="5674426"/>
                <a:ext cx="2351314" cy="680543"/>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74242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76338-F78D-B06F-0AF8-A42D83833550}"/>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7AE9D49-28D7-3F7B-566B-EDB30B990F37}"/>
              </a:ext>
            </a:extLst>
          </p:cNvPr>
          <p:cNvGraphicFramePr>
            <a:graphicFrameLocks noGrp="1"/>
          </p:cNvGraphicFramePr>
          <p:nvPr>
            <p:ph idx="1"/>
          </p:nvPr>
        </p:nvGraphicFramePr>
        <p:xfrm>
          <a:off x="635726" y="1193073"/>
          <a:ext cx="9239794" cy="3989936"/>
        </p:xfrm>
        <a:graphic>
          <a:graphicData uri="http://schemas.openxmlformats.org/drawingml/2006/table">
            <a:tbl>
              <a:tblPr/>
              <a:tblGrid>
                <a:gridCol w="1939275">
                  <a:extLst>
                    <a:ext uri="{9D8B030D-6E8A-4147-A177-3AD203B41FA5}">
                      <a16:colId xmlns:a16="http://schemas.microsoft.com/office/drawing/2014/main" val="1902507143"/>
                    </a:ext>
                  </a:extLst>
                </a:gridCol>
                <a:gridCol w="1939275">
                  <a:extLst>
                    <a:ext uri="{9D8B030D-6E8A-4147-A177-3AD203B41FA5}">
                      <a16:colId xmlns:a16="http://schemas.microsoft.com/office/drawing/2014/main" val="3377778635"/>
                    </a:ext>
                  </a:extLst>
                </a:gridCol>
                <a:gridCol w="1939275">
                  <a:extLst>
                    <a:ext uri="{9D8B030D-6E8A-4147-A177-3AD203B41FA5}">
                      <a16:colId xmlns:a16="http://schemas.microsoft.com/office/drawing/2014/main" val="2997604145"/>
                    </a:ext>
                  </a:extLst>
                </a:gridCol>
                <a:gridCol w="1482694">
                  <a:extLst>
                    <a:ext uri="{9D8B030D-6E8A-4147-A177-3AD203B41FA5}">
                      <a16:colId xmlns:a16="http://schemas.microsoft.com/office/drawing/2014/main" val="3268246282"/>
                    </a:ext>
                  </a:extLst>
                </a:gridCol>
                <a:gridCol w="1939275">
                  <a:extLst>
                    <a:ext uri="{9D8B030D-6E8A-4147-A177-3AD203B41FA5}">
                      <a16:colId xmlns:a16="http://schemas.microsoft.com/office/drawing/2014/main" val="3460631047"/>
                    </a:ext>
                  </a:extLst>
                </a:gridCol>
              </a:tblGrid>
              <a:tr h="538971">
                <a:tc>
                  <a:txBody>
                    <a:bodyPr/>
                    <a:lstStyle/>
                    <a:p>
                      <a:pPr algn="l" rtl="0" fontAlgn="auto">
                        <a:lnSpc>
                          <a:spcPct val="100000"/>
                        </a:lnSpc>
                        <a:buNone/>
                      </a:pPr>
                      <a:r>
                        <a:rPr lang="en-US" sz="1800" b="0" i="0">
                          <a:solidFill>
                            <a:srgbClr val="000000"/>
                          </a:solidFill>
                          <a:effectLst/>
                          <a:latin typeface="+mn-lt"/>
                        </a:rPr>
                        <a:t>​</a:t>
                      </a:r>
                    </a:p>
                  </a:txBody>
                  <a:tcPr marL="44347" marR="44347" marT="22173" marB="2217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auto">
                        <a:lnSpc>
                          <a:spcPct val="100000"/>
                        </a:lnSpc>
                        <a:buNone/>
                      </a:pPr>
                      <a:r>
                        <a:rPr lang="en-US" sz="18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gridSpan="2">
                  <a:txBody>
                    <a:bodyPr/>
                    <a:lstStyle/>
                    <a:p>
                      <a:pPr algn="ctr" rtl="0" fontAlgn="base">
                        <a:lnSpc>
                          <a:spcPct val="100000"/>
                        </a:lnSpc>
                        <a:buNone/>
                      </a:pPr>
                      <a:r>
                        <a:rPr lang="en-US" sz="1800" b="0" i="0">
                          <a:solidFill>
                            <a:srgbClr val="000000"/>
                          </a:solidFill>
                          <a:effectLst/>
                          <a:latin typeface="+mn-lt"/>
                        </a:rPr>
                        <a:t>User Annotation (Ground Truth)</a:t>
                      </a:r>
                      <a:r>
                        <a:rPr lang="en-US" sz="1800" b="1" i="0">
                          <a:solidFill>
                            <a:srgbClr val="FFFFFF"/>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hMerge="1">
                  <a:txBody>
                    <a:bodyPr/>
                    <a:lstStyle/>
                    <a:p>
                      <a:endParaRPr lang="en-US"/>
                    </a:p>
                  </a:txBody>
                  <a:tcPr/>
                </a:tc>
                <a:tc>
                  <a:txBody>
                    <a:bodyPr/>
                    <a:lstStyle/>
                    <a:p>
                      <a:pPr algn="l" rtl="0" fontAlgn="auto">
                        <a:lnSpc>
                          <a:spcPct val="100000"/>
                        </a:lnSpc>
                        <a:buNone/>
                      </a:pPr>
                      <a:r>
                        <a:rPr lang="en-US" sz="1800" b="1"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58803950"/>
                  </a:ext>
                </a:extLst>
              </a:tr>
              <a:tr h="672131">
                <a:tc>
                  <a:txBody>
                    <a:bodyPr/>
                    <a:lstStyle/>
                    <a:p>
                      <a:pPr algn="l" rtl="0" fontAlgn="auto">
                        <a:lnSpc>
                          <a:spcPct val="100000"/>
                        </a:lnSpc>
                        <a:buNone/>
                      </a:pPr>
                      <a:r>
                        <a:rPr lang="en-US" sz="1800" b="0" i="0">
                          <a:solidFill>
                            <a:srgbClr val="000000"/>
                          </a:solidFill>
                          <a:effectLst/>
                          <a:latin typeface="+mn-lt"/>
                        </a:rPr>
                        <a:t>​</a:t>
                      </a:r>
                    </a:p>
                  </a:txBody>
                  <a:tcPr marL="44347" marR="44347" marT="22173" marB="2217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auto">
                        <a:lnSpc>
                          <a:spcPct val="100000"/>
                        </a:lnSpc>
                        <a:buNone/>
                      </a:pPr>
                      <a:r>
                        <a:rPr lang="en-US" sz="18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3A7D23"/>
                          </a:solidFill>
                          <a:effectLst/>
                          <a:latin typeface="+mn-lt"/>
                        </a:rPr>
                        <a:t>Fracture</a:t>
                      </a:r>
                      <a:r>
                        <a:rPr lang="en-US" sz="1800" b="0" i="0">
                          <a:solidFill>
                            <a:srgbClr val="000000"/>
                          </a:solidFill>
                          <a:effectLst/>
                          <a:latin typeface="+mn-lt"/>
                        </a:rPr>
                        <a:t>​</a:t>
                      </a:r>
                    </a:p>
                    <a:p>
                      <a:pPr algn="ctr" rtl="0" fontAlgn="base">
                        <a:lnSpc>
                          <a:spcPct val="100000"/>
                        </a:lnSpc>
                        <a:buNone/>
                      </a:pPr>
                      <a:r>
                        <a:rPr lang="en-US" sz="1800" b="0" i="0">
                          <a:solidFill>
                            <a:srgbClr val="3A7D23"/>
                          </a:solidFill>
                          <a:effectLst/>
                          <a:latin typeface="+mn-lt"/>
                        </a:rPr>
                        <a:t>⊕</a:t>
                      </a: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C00000"/>
                          </a:solidFill>
                          <a:effectLst/>
                          <a:latin typeface="+mn-lt"/>
                        </a:rPr>
                        <a:t>No Fracture</a:t>
                      </a:r>
                      <a:r>
                        <a:rPr lang="en-US" sz="1800" b="0" i="0">
                          <a:solidFill>
                            <a:srgbClr val="000000"/>
                          </a:solidFill>
                          <a:effectLst/>
                          <a:latin typeface="+mn-lt"/>
                        </a:rPr>
                        <a:t>​</a:t>
                      </a:r>
                    </a:p>
                    <a:p>
                      <a:pPr algn="ctr" rtl="0" fontAlgn="base">
                        <a:lnSpc>
                          <a:spcPct val="100000"/>
                        </a:lnSpc>
                        <a:buNone/>
                      </a:pPr>
                      <a:r>
                        <a:rPr lang="en-US" sz="1800" b="0" i="0">
                          <a:solidFill>
                            <a:srgbClr val="C00000"/>
                          </a:solidFill>
                          <a:effectLst/>
                          <a:latin typeface="+mn-lt"/>
                        </a:rPr>
                        <a:t>⊖</a:t>
                      </a: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2839406"/>
                  </a:ext>
                </a:extLst>
              </a:tr>
              <a:tr h="1027006">
                <a:tc rowSpan="2">
                  <a:txBody>
                    <a:bodyPr/>
                    <a:lstStyle/>
                    <a:p>
                      <a:pPr algn="ctr" rtl="0" fontAlgn="base">
                        <a:lnSpc>
                          <a:spcPct val="100000"/>
                        </a:lnSpc>
                        <a:buNone/>
                      </a:pPr>
                      <a:r>
                        <a:rPr lang="en-US" sz="1800" b="0" i="0">
                          <a:solidFill>
                            <a:srgbClr val="000000"/>
                          </a:solidFill>
                          <a:effectLst/>
                          <a:latin typeface="+mn-lt"/>
                        </a:rPr>
                        <a:t>LLM </a:t>
                      </a:r>
                    </a:p>
                    <a:p>
                      <a:pPr algn="ctr" rtl="0" fontAlgn="base">
                        <a:lnSpc>
                          <a:spcPct val="100000"/>
                        </a:lnSpc>
                        <a:buNone/>
                      </a:pPr>
                      <a:r>
                        <a:rPr lang="en-US" sz="1800" b="0" i="0">
                          <a:solidFill>
                            <a:srgbClr val="000000"/>
                          </a:solidFill>
                          <a:effectLst/>
                          <a:latin typeface="+mn-lt"/>
                        </a:rPr>
                        <a:t>Output​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3A7D23"/>
                          </a:solidFill>
                          <a:effectLst/>
                          <a:latin typeface="+mn-lt"/>
                        </a:rPr>
                        <a:t>Fracture</a:t>
                      </a:r>
                      <a:r>
                        <a:rPr lang="en-US" sz="1800" b="0" i="0">
                          <a:solidFill>
                            <a:srgbClr val="000000"/>
                          </a:solidFill>
                          <a:effectLst/>
                          <a:latin typeface="+mn-lt"/>
                        </a:rPr>
                        <a:t>​</a:t>
                      </a:r>
                    </a:p>
                    <a:p>
                      <a:pPr algn="ctr" rtl="0" fontAlgn="base">
                        <a:lnSpc>
                          <a:spcPct val="100000"/>
                        </a:lnSpc>
                        <a:buNone/>
                      </a:pPr>
                      <a:r>
                        <a:rPr lang="en-US" sz="1800" b="0" i="0">
                          <a:solidFill>
                            <a:srgbClr val="3A7D23"/>
                          </a:solidFill>
                          <a:effectLst/>
                          <a:latin typeface="+mn-lt"/>
                        </a:rPr>
                        <a:t>⊕</a:t>
                      </a:r>
                      <a:r>
                        <a:rPr lang="en-US" sz="18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True Positive (TP)​</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False Positive (FP)​</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Positive Predictive Value/Precision (PPV)​</a:t>
                      </a:r>
                    </a:p>
                    <a:p>
                      <a:pPr algn="ctr" rtl="0" fontAlgn="base">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3561965"/>
                  </a:ext>
                </a:extLst>
              </a:tr>
              <a:tr h="876843">
                <a:tc vMerge="1">
                  <a:txBody>
                    <a:bodyPr/>
                    <a:lstStyle/>
                    <a:p>
                      <a:endParaRPr lang="en-US"/>
                    </a:p>
                  </a:txBody>
                  <a:tcPr/>
                </a:tc>
                <a:tc>
                  <a:txBody>
                    <a:bodyPr/>
                    <a:lstStyle/>
                    <a:p>
                      <a:pPr algn="ctr" rtl="0" fontAlgn="base">
                        <a:lnSpc>
                          <a:spcPct val="100000"/>
                        </a:lnSpc>
                        <a:buNone/>
                      </a:pPr>
                      <a:r>
                        <a:rPr lang="en-US" sz="1800" b="0" i="0">
                          <a:solidFill>
                            <a:srgbClr val="C00000"/>
                          </a:solidFill>
                          <a:effectLst/>
                          <a:latin typeface="+mn-lt"/>
                        </a:rPr>
                        <a:t>No Fracture</a:t>
                      </a:r>
                      <a:r>
                        <a:rPr lang="en-US" sz="1800" b="0" i="0">
                          <a:solidFill>
                            <a:srgbClr val="000000"/>
                          </a:solidFill>
                          <a:effectLst/>
                          <a:latin typeface="+mn-lt"/>
                        </a:rPr>
                        <a:t>​</a:t>
                      </a:r>
                    </a:p>
                    <a:p>
                      <a:pPr algn="ctr" rtl="0" fontAlgn="base">
                        <a:lnSpc>
                          <a:spcPct val="100000"/>
                        </a:lnSpc>
                        <a:buNone/>
                      </a:pPr>
                      <a:r>
                        <a:rPr lang="en-US" sz="1800" b="0" i="0">
                          <a:solidFill>
                            <a:srgbClr val="C00000"/>
                          </a:solidFill>
                          <a:effectLst/>
                          <a:latin typeface="+mn-lt"/>
                        </a:rPr>
                        <a:t>⊖</a:t>
                      </a:r>
                      <a:r>
                        <a:rPr lang="en-US" sz="18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False Negative (FN)​</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True Negative (TN)​</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Negative Predictive Value (NPV)​</a:t>
                      </a:r>
                    </a:p>
                    <a:p>
                      <a:pPr algn="ctr" rtl="0" fontAlgn="base">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9709316"/>
                  </a:ext>
                </a:extLst>
              </a:tr>
              <a:tr h="760365">
                <a:tc>
                  <a:txBody>
                    <a:bodyPr/>
                    <a:lstStyle/>
                    <a:p>
                      <a:pPr algn="l" rtl="0" fontAlgn="auto">
                        <a:lnSpc>
                          <a:spcPct val="100000"/>
                        </a:lnSpc>
                        <a:buNone/>
                      </a:pPr>
                      <a:r>
                        <a:rPr lang="en-US" sz="1800" b="0" i="0">
                          <a:solidFill>
                            <a:srgbClr val="000000"/>
                          </a:solidFill>
                          <a:effectLst/>
                          <a:latin typeface="+mn-lt"/>
                        </a:rPr>
                        <a:t>​</a:t>
                      </a:r>
                    </a:p>
                  </a:txBody>
                  <a:tcPr marL="44347" marR="44347" marT="22173" marB="2217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auto">
                        <a:lnSpc>
                          <a:spcPct val="100000"/>
                        </a:lnSpc>
                        <a:buNone/>
                      </a:pPr>
                      <a:r>
                        <a:rPr lang="en-US" sz="18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Sensitivity/Recall​</a:t>
                      </a:r>
                    </a:p>
                    <a:p>
                      <a:pPr algn="ctr" rtl="0" fontAlgn="base">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lnSpc>
                          <a:spcPct val="100000"/>
                        </a:lnSpc>
                        <a:buNone/>
                      </a:pPr>
                      <a:r>
                        <a:rPr lang="en-US" sz="1800" b="0" i="0">
                          <a:solidFill>
                            <a:srgbClr val="000000"/>
                          </a:solidFill>
                          <a:effectLst/>
                          <a:latin typeface="+mn-lt"/>
                        </a:rPr>
                        <a:t>Specificity​</a:t>
                      </a:r>
                    </a:p>
                    <a:p>
                      <a:pPr algn="ctr" rtl="0" fontAlgn="base">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auto">
                        <a:lnSpc>
                          <a:spcPct val="100000"/>
                        </a:lnSpc>
                        <a:buNone/>
                      </a:pPr>
                      <a:r>
                        <a:rPr lang="en-US" sz="18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934826002"/>
                  </a:ext>
                </a:extLst>
              </a:tr>
            </a:tbl>
          </a:graphicData>
        </a:graphic>
      </p:graphicFrame>
      <p:sp>
        <p:nvSpPr>
          <p:cNvPr id="4" name="Footer Placeholder 3">
            <a:extLst>
              <a:ext uri="{FF2B5EF4-FFF2-40B4-BE49-F238E27FC236}">
                <a16:creationId xmlns:a16="http://schemas.microsoft.com/office/drawing/2014/main" id="{1AD8D92E-C6DD-EC60-B656-89461E76BF75}"/>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FAFB6D-A254-396C-9743-D9A91D5CFC9B}"/>
                  </a:ext>
                </a:extLst>
              </p:cNvPr>
              <p:cNvSpPr txBox="1"/>
              <p:nvPr/>
            </p:nvSpPr>
            <p:spPr bwMode="auto">
              <a:xfrm>
                <a:off x="4837612" y="5674426"/>
                <a:ext cx="2351314" cy="6805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l">
                  <a:buClr>
                    <a:schemeClr val="tx1">
                      <a:lumMod val="75000"/>
                      <a:lumOff val="25000"/>
                    </a:schemeClr>
                  </a:buClr>
                </a:pPr>
                <a14:m>
                  <m:oMathPara xmlns:m="http://schemas.openxmlformats.org/officeDocument/2006/math">
                    <m:oMathParaPr>
                      <m:jc m:val="centerGroup"/>
                    </m:oMathParaPr>
                    <m:oMath xmlns:m="http://schemas.openxmlformats.org/officeDocument/2006/math">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𝐴𝑐𝑐𝑢𝑟𝑎𝑐𝑦</m:t>
                      </m:r>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m:t>
                      </m:r>
                      <m:f>
                        <m:fPr>
                          <m:ctrlPr>
                            <a:rPr lang="en-US" sz="1800" b="0" i="1" smtClean="0">
                              <a:solidFill>
                                <a:schemeClr val="tx1">
                                  <a:lumMod val="75000"/>
                                  <a:lumOff val="25000"/>
                                </a:schemeClr>
                              </a:solidFill>
                              <a:latin typeface="Cambria Math" panose="02040503050406030204" pitchFamily="18" charset="0"/>
                            </a:rPr>
                          </m:ctrlPr>
                        </m:fPr>
                        <m:num>
                          <m:r>
                            <a:rPr lang="en-US" sz="1800" b="0" i="1" smtClean="0">
                              <a:solidFill>
                                <a:schemeClr val="tx1">
                                  <a:lumMod val="75000"/>
                                  <a:lumOff val="25000"/>
                                </a:schemeClr>
                              </a:solidFill>
                              <a:latin typeface="Cambria Math" panose="02040503050406030204" pitchFamily="18" charset="0"/>
                            </a:rPr>
                            <m:t>𝑇𝑃</m:t>
                          </m:r>
                          <m:r>
                            <a:rPr lang="en-US" sz="1800" b="0" i="1" smtClean="0">
                              <a:solidFill>
                                <a:schemeClr val="tx1">
                                  <a:lumMod val="75000"/>
                                  <a:lumOff val="25000"/>
                                </a:schemeClr>
                              </a:solidFill>
                              <a:latin typeface="Cambria Math" panose="02040503050406030204" pitchFamily="18" charset="0"/>
                            </a:rPr>
                            <m:t>+</m:t>
                          </m:r>
                          <m:r>
                            <a:rPr lang="en-US" sz="1800" b="0" i="1" smtClean="0">
                              <a:solidFill>
                                <a:schemeClr val="tx1">
                                  <a:lumMod val="75000"/>
                                  <a:lumOff val="25000"/>
                                </a:schemeClr>
                              </a:solidFill>
                              <a:latin typeface="Cambria Math" panose="02040503050406030204" pitchFamily="18" charset="0"/>
                            </a:rPr>
                            <m:t>𝑇𝑁</m:t>
                          </m:r>
                        </m:num>
                        <m:den>
                          <m:r>
                            <a:rPr lang="en-US" sz="1800" b="0" i="1" smtClean="0">
                              <a:solidFill>
                                <a:schemeClr val="tx1">
                                  <a:lumMod val="75000"/>
                                  <a:lumOff val="25000"/>
                                </a:schemeClr>
                              </a:solidFill>
                              <a:latin typeface="Cambria Math" panose="02040503050406030204" pitchFamily="18" charset="0"/>
                            </a:rPr>
                            <m:t>𝑇𝑜𝑡𝑎𝑙</m:t>
                          </m:r>
                        </m:den>
                      </m:f>
                    </m:oMath>
                  </m:oMathPara>
                </a14:m>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mc:Choice>
        <mc:Fallback xmlns="">
          <p:sp>
            <p:nvSpPr>
              <p:cNvPr id="10" name="TextBox 9">
                <a:extLst>
                  <a:ext uri="{FF2B5EF4-FFF2-40B4-BE49-F238E27FC236}">
                    <a16:creationId xmlns:a16="http://schemas.microsoft.com/office/drawing/2014/main" id="{EAFAFB6D-A254-396C-9743-D9A91D5CFC9B}"/>
                  </a:ext>
                </a:extLst>
              </p:cNvPr>
              <p:cNvSpPr txBox="1">
                <a:spLocks noRot="1" noChangeAspect="1" noMove="1" noResize="1" noEditPoints="1" noAdjustHandles="1" noChangeArrowheads="1" noChangeShapeType="1" noTextEdit="1"/>
              </p:cNvSpPr>
              <p:nvPr/>
            </p:nvSpPr>
            <p:spPr bwMode="auto">
              <a:xfrm>
                <a:off x="4837612" y="5674426"/>
                <a:ext cx="2351314" cy="680543"/>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59964527-E351-2D90-6335-FBFF6310F34D}"/>
              </a:ext>
            </a:extLst>
          </p:cNvPr>
          <p:cNvSpPr txBox="1"/>
          <p:nvPr/>
        </p:nvSpPr>
        <p:spPr bwMode="auto">
          <a:xfrm>
            <a:off x="4841965" y="4894215"/>
            <a:ext cx="1254035" cy="37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l">
              <a:buClr>
                <a:schemeClr val="tx1">
                  <a:lumMod val="75000"/>
                  <a:lumOff val="25000"/>
                </a:schemeClr>
              </a:buClr>
            </a:pPr>
            <a:r>
              <a:rPr lang="en-US" sz="1800" b="0">
                <a:solidFill>
                  <a:srgbClr val="00B0F0"/>
                </a:solidFill>
                <a:latin typeface="+mn-lt"/>
                <a:ea typeface="Urbanist" panose="020B0A04040200000203" pitchFamily="34" charset="77"/>
                <a:cs typeface="Urbanist" panose="020B0A04040200000203" pitchFamily="34" charset="77"/>
              </a:rPr>
              <a:t>Ignores FPs</a:t>
            </a:r>
          </a:p>
        </p:txBody>
      </p:sp>
      <p:sp>
        <p:nvSpPr>
          <p:cNvPr id="6" name="TextBox 5">
            <a:extLst>
              <a:ext uri="{FF2B5EF4-FFF2-40B4-BE49-F238E27FC236}">
                <a16:creationId xmlns:a16="http://schemas.microsoft.com/office/drawing/2014/main" id="{6DC166A6-CD4C-517B-784D-6A2B43F5E667}"/>
              </a:ext>
            </a:extLst>
          </p:cNvPr>
          <p:cNvSpPr txBox="1"/>
          <p:nvPr/>
        </p:nvSpPr>
        <p:spPr bwMode="auto">
          <a:xfrm>
            <a:off x="6531429" y="4899352"/>
            <a:ext cx="1314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Clr>
                <a:schemeClr val="tx1">
                  <a:lumMod val="75000"/>
                  <a:lumOff val="25000"/>
                </a:schemeClr>
              </a:buClr>
            </a:pPr>
            <a:r>
              <a:rPr lang="en-US" sz="1800" b="0">
                <a:solidFill>
                  <a:srgbClr val="00B0F0"/>
                </a:solidFill>
                <a:latin typeface="+mn-lt"/>
                <a:ea typeface="Urbanist" panose="020B0A04040200000203" pitchFamily="34" charset="77"/>
                <a:cs typeface="Urbanist" panose="020B0A04040200000203" pitchFamily="34" charset="77"/>
              </a:rPr>
              <a:t>Ignores FNs</a:t>
            </a:r>
          </a:p>
        </p:txBody>
      </p:sp>
      <p:sp>
        <p:nvSpPr>
          <p:cNvPr id="8" name="TextBox 7">
            <a:extLst>
              <a:ext uri="{FF2B5EF4-FFF2-40B4-BE49-F238E27FC236}">
                <a16:creationId xmlns:a16="http://schemas.microsoft.com/office/drawing/2014/main" id="{EBCB0577-DE9C-0CF6-CDB3-CCEEB476686A}"/>
              </a:ext>
            </a:extLst>
          </p:cNvPr>
          <p:cNvSpPr txBox="1"/>
          <p:nvPr/>
        </p:nvSpPr>
        <p:spPr bwMode="auto">
          <a:xfrm>
            <a:off x="9678398" y="2782669"/>
            <a:ext cx="26964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Clr>
                <a:schemeClr val="tx1">
                  <a:lumMod val="75000"/>
                  <a:lumOff val="25000"/>
                </a:schemeClr>
              </a:buClr>
            </a:pPr>
            <a:r>
              <a:rPr lang="en-US" sz="1800" b="0">
                <a:solidFill>
                  <a:srgbClr val="00B0F0"/>
                </a:solidFill>
                <a:latin typeface="+mn-lt"/>
                <a:ea typeface="Urbanist" panose="020B0A04040200000203" pitchFamily="34" charset="77"/>
                <a:cs typeface="Urbanist" panose="020B0A04040200000203" pitchFamily="34" charset="77"/>
              </a:rPr>
              <a:t>Collapses in low prevalence</a:t>
            </a:r>
          </a:p>
        </p:txBody>
      </p:sp>
      <p:sp>
        <p:nvSpPr>
          <p:cNvPr id="9" name="TextBox 8">
            <a:extLst>
              <a:ext uri="{FF2B5EF4-FFF2-40B4-BE49-F238E27FC236}">
                <a16:creationId xmlns:a16="http://schemas.microsoft.com/office/drawing/2014/main" id="{690F85A6-BAF0-B69A-6F58-B9244C33A74C}"/>
              </a:ext>
            </a:extLst>
          </p:cNvPr>
          <p:cNvSpPr txBox="1"/>
          <p:nvPr/>
        </p:nvSpPr>
        <p:spPr bwMode="auto">
          <a:xfrm>
            <a:off x="9678398" y="3779801"/>
            <a:ext cx="2696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Clr>
                <a:schemeClr val="tx1">
                  <a:lumMod val="75000"/>
                  <a:lumOff val="25000"/>
                </a:schemeClr>
              </a:buClr>
            </a:pPr>
            <a:r>
              <a:rPr lang="en-US" sz="1800" b="0">
                <a:solidFill>
                  <a:srgbClr val="00B0F0"/>
                </a:solidFill>
                <a:latin typeface="+mn-lt"/>
                <a:ea typeface="Urbanist" panose="020B0A04040200000203" pitchFamily="34" charset="77"/>
                <a:cs typeface="Urbanist" panose="020B0A04040200000203" pitchFamily="34" charset="77"/>
              </a:rPr>
              <a:t>Soars in low prevalence</a:t>
            </a:r>
          </a:p>
        </p:txBody>
      </p:sp>
      <p:sp>
        <p:nvSpPr>
          <p:cNvPr id="11" name="TextBox 10">
            <a:extLst>
              <a:ext uri="{FF2B5EF4-FFF2-40B4-BE49-F238E27FC236}">
                <a16:creationId xmlns:a16="http://schemas.microsoft.com/office/drawing/2014/main" id="{6EB7E402-B302-7BEF-40B0-966002904F2B}"/>
              </a:ext>
            </a:extLst>
          </p:cNvPr>
          <p:cNvSpPr txBox="1"/>
          <p:nvPr/>
        </p:nvSpPr>
        <p:spPr bwMode="auto">
          <a:xfrm>
            <a:off x="7179038" y="5638315"/>
            <a:ext cx="26964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Clr>
                <a:schemeClr val="tx1">
                  <a:lumMod val="75000"/>
                  <a:lumOff val="25000"/>
                </a:schemeClr>
              </a:buClr>
            </a:pPr>
            <a:r>
              <a:rPr lang="en-US" sz="1800" b="0">
                <a:solidFill>
                  <a:srgbClr val="00B0F0"/>
                </a:solidFill>
                <a:latin typeface="+mn-lt"/>
                <a:ea typeface="Urbanist" panose="020B0A04040200000203" pitchFamily="34" charset="77"/>
                <a:cs typeface="Urbanist" panose="020B0A04040200000203" pitchFamily="34" charset="77"/>
              </a:rPr>
              <a:t>Misleading when ground truth is imbalanced</a:t>
            </a:r>
          </a:p>
        </p:txBody>
      </p:sp>
    </p:spTree>
    <p:extLst>
      <p:ext uri="{BB962C8B-B14F-4D97-AF65-F5344CB8AC3E}">
        <p14:creationId xmlns:p14="http://schemas.microsoft.com/office/powerpoint/2010/main" val="27493760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2EF5F-043A-27F0-75EE-20772002E1CD}"/>
              </a:ext>
            </a:extLst>
          </p:cNvPr>
          <p:cNvSpPr>
            <a:spLocks noGrp="1"/>
          </p:cNvSpPr>
          <p:nvPr>
            <p:ph type="title"/>
          </p:nvPr>
        </p:nvSpPr>
        <p:spPr/>
        <p:txBody>
          <a:bodyPr/>
          <a:lstStyle/>
          <a:p>
            <a:r>
              <a:rPr lang="en-US"/>
              <a:t>Key Gaps in Evaluation</a:t>
            </a:r>
          </a:p>
        </p:txBody>
      </p:sp>
      <p:sp>
        <p:nvSpPr>
          <p:cNvPr id="3" name="Content Placeholder 2">
            <a:extLst>
              <a:ext uri="{FF2B5EF4-FFF2-40B4-BE49-F238E27FC236}">
                <a16:creationId xmlns:a16="http://schemas.microsoft.com/office/drawing/2014/main" id="{814F1E5A-8359-BA46-8980-4B46AF8D6E01}"/>
              </a:ext>
            </a:extLst>
          </p:cNvPr>
          <p:cNvSpPr>
            <a:spLocks noGrp="1"/>
          </p:cNvSpPr>
          <p:nvPr>
            <p:ph idx="1"/>
          </p:nvPr>
        </p:nvSpPr>
        <p:spPr/>
        <p:txBody>
          <a:bodyPr/>
          <a:lstStyle/>
          <a:p>
            <a:r>
              <a:rPr lang="en-US" sz="2400" b="1"/>
              <a:t>No penalty for low prevalence:</a:t>
            </a:r>
            <a:r>
              <a:rPr lang="en-US" sz="2400"/>
              <a:t> Metrics like accuracy and specificity are inflated when most ground truth is negative.​</a:t>
            </a:r>
          </a:p>
          <a:p>
            <a:endParaRPr lang="en-US" sz="2400"/>
          </a:p>
          <a:p>
            <a:r>
              <a:rPr lang="en-US" sz="2400" b="1"/>
              <a:t>Threshold-dependent:</a:t>
            </a:r>
            <a:r>
              <a:rPr lang="en-US" sz="2400"/>
              <a:t> Sensitivity/PPV assume a fixed decision threshold (e.g., 0.5), but LLM confidence scores may need tuning.​</a:t>
            </a:r>
          </a:p>
          <a:p>
            <a:endParaRPr lang="en-US" sz="2400"/>
          </a:p>
          <a:p>
            <a:r>
              <a:rPr lang="en-US" sz="2400" b="1"/>
              <a:t>Ignores real-world costs: </a:t>
            </a:r>
            <a:r>
              <a:rPr lang="en-US" sz="2400"/>
              <a:t>FP (incorrect annotations) and FN (missed annotations) may have different impacts.</a:t>
            </a:r>
          </a:p>
          <a:p>
            <a:endParaRPr lang="en-US" sz="2400"/>
          </a:p>
        </p:txBody>
      </p:sp>
      <p:sp>
        <p:nvSpPr>
          <p:cNvPr id="4" name="Footer Placeholder 3">
            <a:extLst>
              <a:ext uri="{FF2B5EF4-FFF2-40B4-BE49-F238E27FC236}">
                <a16:creationId xmlns:a16="http://schemas.microsoft.com/office/drawing/2014/main" id="{9069012D-FFCE-5A4E-BCC0-401FBFDE9AAF}"/>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30751692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1BEC5B-4417-0A0D-AA9D-B38B7CBCC6B3}"/>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6" name="TextBox 5">
            <a:extLst>
              <a:ext uri="{FF2B5EF4-FFF2-40B4-BE49-F238E27FC236}">
                <a16:creationId xmlns:a16="http://schemas.microsoft.com/office/drawing/2014/main" id="{90E65637-0598-CE38-0C65-2CDBD48FD921}"/>
              </a:ext>
            </a:extLst>
          </p:cNvPr>
          <p:cNvSpPr txBox="1"/>
          <p:nvPr/>
        </p:nvSpPr>
        <p:spPr bwMode="auto">
          <a:xfrm>
            <a:off x="330927" y="87766"/>
            <a:ext cx="822611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t>For a low prevalence disease, a high sensitivity and specificity does not always imply good performance. Important to rely on a balanced metric like </a:t>
            </a:r>
            <a:r>
              <a:rPr lang="en-US">
                <a:solidFill>
                  <a:srgbClr val="00B0F0"/>
                </a:solidFill>
              </a:rPr>
              <a:t>F1-score​</a:t>
            </a:r>
          </a:p>
          <a:p>
            <a:r>
              <a:rPr lang="en-US"/>
              <a:t>​</a:t>
            </a:r>
          </a:p>
          <a:p>
            <a:r>
              <a:rPr lang="en-US"/>
              <a:t>99% specificity with 1% prevalence can result in 1:1 ratio of FP to TP (maximum precision of 50% even with excellent recall)</a:t>
            </a:r>
          </a:p>
        </p:txBody>
      </p:sp>
      <p:graphicFrame>
        <p:nvGraphicFramePr>
          <p:cNvPr id="7" name="Content Placeholder 4">
            <a:extLst>
              <a:ext uri="{FF2B5EF4-FFF2-40B4-BE49-F238E27FC236}">
                <a16:creationId xmlns:a16="http://schemas.microsoft.com/office/drawing/2014/main" id="{F9DBC86E-BC5F-E65D-7EF6-96A719EF475C}"/>
              </a:ext>
            </a:extLst>
          </p:cNvPr>
          <p:cNvGraphicFramePr>
            <a:graphicFrameLocks noGrp="1"/>
          </p:cNvGraphicFramePr>
          <p:nvPr>
            <p:ph idx="1"/>
            <p:extLst>
              <p:ext uri="{D42A27DB-BD31-4B8C-83A1-F6EECF244321}">
                <p14:modId xmlns:p14="http://schemas.microsoft.com/office/powerpoint/2010/main" val="1387070930"/>
              </p:ext>
            </p:extLst>
          </p:nvPr>
        </p:nvGraphicFramePr>
        <p:xfrm>
          <a:off x="757646" y="1626054"/>
          <a:ext cx="8482148" cy="3194796"/>
        </p:xfrm>
        <a:graphic>
          <a:graphicData uri="http://schemas.openxmlformats.org/drawingml/2006/table">
            <a:tbl>
              <a:tblPr/>
              <a:tblGrid>
                <a:gridCol w="1780258">
                  <a:extLst>
                    <a:ext uri="{9D8B030D-6E8A-4147-A177-3AD203B41FA5}">
                      <a16:colId xmlns:a16="http://schemas.microsoft.com/office/drawing/2014/main" val="1902507143"/>
                    </a:ext>
                  </a:extLst>
                </a:gridCol>
                <a:gridCol w="1780258">
                  <a:extLst>
                    <a:ext uri="{9D8B030D-6E8A-4147-A177-3AD203B41FA5}">
                      <a16:colId xmlns:a16="http://schemas.microsoft.com/office/drawing/2014/main" val="3377778635"/>
                    </a:ext>
                  </a:extLst>
                </a:gridCol>
                <a:gridCol w="1780258">
                  <a:extLst>
                    <a:ext uri="{9D8B030D-6E8A-4147-A177-3AD203B41FA5}">
                      <a16:colId xmlns:a16="http://schemas.microsoft.com/office/drawing/2014/main" val="2997604145"/>
                    </a:ext>
                  </a:extLst>
                </a:gridCol>
                <a:gridCol w="1361116">
                  <a:extLst>
                    <a:ext uri="{9D8B030D-6E8A-4147-A177-3AD203B41FA5}">
                      <a16:colId xmlns:a16="http://schemas.microsoft.com/office/drawing/2014/main" val="3268246282"/>
                    </a:ext>
                  </a:extLst>
                </a:gridCol>
                <a:gridCol w="1780258">
                  <a:extLst>
                    <a:ext uri="{9D8B030D-6E8A-4147-A177-3AD203B41FA5}">
                      <a16:colId xmlns:a16="http://schemas.microsoft.com/office/drawing/2014/main" val="3460631047"/>
                    </a:ext>
                  </a:extLst>
                </a:gridCol>
              </a:tblGrid>
              <a:tr h="418791">
                <a:tc>
                  <a:txBody>
                    <a:bodyPr/>
                    <a:lstStyle/>
                    <a:p>
                      <a:pPr algn="l" rtl="0" fontAlgn="auto">
                        <a:lnSpc>
                          <a:spcPct val="100000"/>
                        </a:lnSpc>
                        <a:buNone/>
                      </a:pPr>
                      <a:r>
                        <a:rPr lang="en-US" sz="1200" b="0" i="0">
                          <a:solidFill>
                            <a:srgbClr val="000000"/>
                          </a:solidFill>
                          <a:effectLst/>
                          <a:latin typeface="+mn-lt"/>
                        </a:rPr>
                        <a:t>​</a:t>
                      </a:r>
                    </a:p>
                  </a:txBody>
                  <a:tcPr marL="44347" marR="44347" marT="22173" marB="2217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auto">
                        <a:lnSpc>
                          <a:spcPct val="100000"/>
                        </a:lnSpc>
                        <a:buNone/>
                      </a:pPr>
                      <a:r>
                        <a:rPr lang="en-US" sz="12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gridSpan="2">
                  <a:txBody>
                    <a:bodyPr/>
                    <a:lstStyle/>
                    <a:p>
                      <a:pPr algn="ctr" rtl="0" fontAlgn="base">
                        <a:lnSpc>
                          <a:spcPct val="100000"/>
                        </a:lnSpc>
                        <a:buNone/>
                      </a:pPr>
                      <a:r>
                        <a:rPr lang="en-US" sz="1200" b="0" i="0">
                          <a:solidFill>
                            <a:srgbClr val="000000"/>
                          </a:solidFill>
                          <a:effectLst/>
                          <a:latin typeface="+mn-lt"/>
                        </a:rPr>
                        <a:t>User Annotation (Ground Truth)</a:t>
                      </a:r>
                      <a:r>
                        <a:rPr lang="en-US" sz="1200" b="1" i="0">
                          <a:solidFill>
                            <a:srgbClr val="FFFFFF"/>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hMerge="1">
                  <a:txBody>
                    <a:bodyPr/>
                    <a:lstStyle/>
                    <a:p>
                      <a:endParaRPr lang="en-US"/>
                    </a:p>
                  </a:txBody>
                  <a:tcPr/>
                </a:tc>
                <a:tc>
                  <a:txBody>
                    <a:bodyPr/>
                    <a:lstStyle/>
                    <a:p>
                      <a:pPr algn="l" rtl="0" fontAlgn="auto">
                        <a:lnSpc>
                          <a:spcPct val="100000"/>
                        </a:lnSpc>
                        <a:buNone/>
                      </a:pPr>
                      <a:r>
                        <a:rPr lang="en-US" sz="1200" b="1"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58803950"/>
                  </a:ext>
                </a:extLst>
              </a:tr>
              <a:tr h="522258">
                <a:tc>
                  <a:txBody>
                    <a:bodyPr/>
                    <a:lstStyle/>
                    <a:p>
                      <a:pPr algn="l" rtl="0" fontAlgn="auto">
                        <a:lnSpc>
                          <a:spcPct val="100000"/>
                        </a:lnSpc>
                        <a:buNone/>
                      </a:pPr>
                      <a:r>
                        <a:rPr lang="en-US" sz="1200" b="0" i="0">
                          <a:solidFill>
                            <a:srgbClr val="000000"/>
                          </a:solidFill>
                          <a:effectLst/>
                          <a:latin typeface="+mn-lt"/>
                        </a:rPr>
                        <a:t>​</a:t>
                      </a:r>
                    </a:p>
                  </a:txBody>
                  <a:tcPr marL="44347" marR="44347" marT="22173" marB="2217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auto">
                        <a:lnSpc>
                          <a:spcPct val="100000"/>
                        </a:lnSpc>
                        <a:buNone/>
                      </a:pPr>
                      <a:r>
                        <a:rPr lang="en-US" sz="12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200" b="0" i="0">
                          <a:solidFill>
                            <a:srgbClr val="3A7D23"/>
                          </a:solidFill>
                          <a:effectLst/>
                          <a:latin typeface="+mn-lt"/>
                        </a:rPr>
                        <a:t>Fracture</a:t>
                      </a:r>
                      <a:r>
                        <a:rPr lang="en-US" sz="1200" b="0" i="0">
                          <a:solidFill>
                            <a:srgbClr val="000000"/>
                          </a:solidFill>
                          <a:effectLst/>
                          <a:latin typeface="+mn-lt"/>
                        </a:rPr>
                        <a:t>​</a:t>
                      </a:r>
                    </a:p>
                    <a:p>
                      <a:pPr algn="ctr" rtl="0" fontAlgn="base">
                        <a:lnSpc>
                          <a:spcPct val="100000"/>
                        </a:lnSpc>
                        <a:buNone/>
                      </a:pPr>
                      <a:r>
                        <a:rPr lang="en-US" sz="1200" b="0" i="0">
                          <a:solidFill>
                            <a:srgbClr val="3A7D23"/>
                          </a:solidFill>
                          <a:effectLst/>
                          <a:latin typeface="+mn-lt"/>
                        </a:rPr>
                        <a:t>⊕</a:t>
                      </a:r>
                      <a:r>
                        <a:rPr lang="en-US" sz="12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200" b="0" i="0">
                          <a:solidFill>
                            <a:srgbClr val="C00000"/>
                          </a:solidFill>
                          <a:effectLst/>
                          <a:latin typeface="+mn-lt"/>
                        </a:rPr>
                        <a:t>No Fracture</a:t>
                      </a:r>
                      <a:r>
                        <a:rPr lang="en-US" sz="1200" b="0" i="0">
                          <a:solidFill>
                            <a:srgbClr val="000000"/>
                          </a:solidFill>
                          <a:effectLst/>
                          <a:latin typeface="+mn-lt"/>
                        </a:rPr>
                        <a:t>​</a:t>
                      </a:r>
                    </a:p>
                    <a:p>
                      <a:pPr algn="ctr" rtl="0" fontAlgn="base">
                        <a:lnSpc>
                          <a:spcPct val="100000"/>
                        </a:lnSpc>
                        <a:buNone/>
                      </a:pPr>
                      <a:r>
                        <a:rPr lang="en-US" sz="1200" b="0" i="0">
                          <a:solidFill>
                            <a:srgbClr val="C00000"/>
                          </a:solidFill>
                          <a:effectLst/>
                          <a:latin typeface="+mn-lt"/>
                        </a:rPr>
                        <a:t>⊖</a:t>
                      </a:r>
                      <a:r>
                        <a:rPr lang="en-US" sz="12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ct val="100000"/>
                        </a:lnSpc>
                        <a:buNone/>
                      </a:pPr>
                      <a:r>
                        <a:rPr lang="en-US" sz="12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2839406"/>
                  </a:ext>
                </a:extLst>
              </a:tr>
              <a:tr h="887064">
                <a:tc rowSpan="2">
                  <a:txBody>
                    <a:bodyPr/>
                    <a:lstStyle/>
                    <a:p>
                      <a:pPr algn="ctr" rtl="0" fontAlgn="base">
                        <a:lnSpc>
                          <a:spcPct val="100000"/>
                        </a:lnSpc>
                        <a:buNone/>
                      </a:pPr>
                      <a:r>
                        <a:rPr lang="en-US" sz="1200" b="0" i="0">
                          <a:solidFill>
                            <a:srgbClr val="000000"/>
                          </a:solidFill>
                          <a:effectLst/>
                          <a:latin typeface="+mn-lt"/>
                        </a:rPr>
                        <a:t>LLM </a:t>
                      </a:r>
                    </a:p>
                    <a:p>
                      <a:pPr algn="ctr" rtl="0" fontAlgn="base">
                        <a:lnSpc>
                          <a:spcPct val="100000"/>
                        </a:lnSpc>
                        <a:buNone/>
                      </a:pPr>
                      <a:r>
                        <a:rPr lang="en-US" sz="1200" b="0" i="0">
                          <a:solidFill>
                            <a:srgbClr val="000000"/>
                          </a:solidFill>
                          <a:effectLst/>
                          <a:latin typeface="+mn-lt"/>
                        </a:rPr>
                        <a:t>Output​</a:t>
                      </a:r>
                    </a:p>
                  </a:txBody>
                  <a:tcPr marL="44347" marR="44347" marT="22173" marB="2217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lnSpc>
                          <a:spcPct val="100000"/>
                        </a:lnSpc>
                        <a:buNone/>
                      </a:pPr>
                      <a:r>
                        <a:rPr lang="en-US" sz="1200" b="0" i="0">
                          <a:solidFill>
                            <a:srgbClr val="3A7D23"/>
                          </a:solidFill>
                          <a:effectLst/>
                          <a:latin typeface="+mn-lt"/>
                        </a:rPr>
                        <a:t>Fracture</a:t>
                      </a:r>
                      <a:r>
                        <a:rPr lang="en-US" sz="1200" b="0" i="0">
                          <a:solidFill>
                            <a:srgbClr val="000000"/>
                          </a:solidFill>
                          <a:effectLst/>
                          <a:latin typeface="+mn-lt"/>
                        </a:rPr>
                        <a:t>​</a:t>
                      </a:r>
                    </a:p>
                    <a:p>
                      <a:pPr algn="ctr" rtl="0" fontAlgn="base">
                        <a:lnSpc>
                          <a:spcPct val="100000"/>
                        </a:lnSpc>
                        <a:buNone/>
                      </a:pPr>
                      <a:r>
                        <a:rPr lang="en-US" sz="1200" b="0" i="0">
                          <a:solidFill>
                            <a:srgbClr val="3A7D23"/>
                          </a:solidFill>
                          <a:effectLst/>
                          <a:latin typeface="+mn-lt"/>
                        </a:rPr>
                        <a:t>⊕</a:t>
                      </a:r>
                      <a:r>
                        <a:rPr lang="en-US" sz="12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200" b="0" i="0">
                          <a:solidFill>
                            <a:srgbClr val="000000"/>
                          </a:solidFill>
                          <a:effectLst/>
                          <a:latin typeface="+mn-lt"/>
                        </a:rPr>
                        <a:t>True Positive (TP)​</a:t>
                      </a:r>
                    </a:p>
                    <a:p>
                      <a:pPr algn="ctr" rtl="0" fontAlgn="base">
                        <a:lnSpc>
                          <a:spcPct val="100000"/>
                        </a:lnSpc>
                        <a:buNone/>
                      </a:pPr>
                      <a:r>
                        <a:rPr lang="en-US" sz="1200" b="0" i="0">
                          <a:solidFill>
                            <a:srgbClr val="000000"/>
                          </a:solidFill>
                          <a:effectLst/>
                          <a:latin typeface="+mn-lt"/>
                        </a:rPr>
                        <a:t>99</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200" b="0" i="0">
                          <a:solidFill>
                            <a:srgbClr val="000000"/>
                          </a:solidFill>
                          <a:effectLst/>
                          <a:latin typeface="+mn-lt"/>
                        </a:rPr>
                        <a:t>False Positive (FP)</a:t>
                      </a:r>
                    </a:p>
                    <a:p>
                      <a:pPr algn="ctr" rtl="0" fontAlgn="base">
                        <a:lnSpc>
                          <a:spcPct val="100000"/>
                        </a:lnSpc>
                        <a:buNone/>
                      </a:pPr>
                      <a:r>
                        <a:rPr lang="en-US" sz="1200" b="0" i="0">
                          <a:solidFill>
                            <a:srgbClr val="000000"/>
                          </a:solidFill>
                          <a:effectLst/>
                          <a:latin typeface="+mn-lt"/>
                        </a:rPr>
                        <a:t>99​</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200" b="0" i="0">
                          <a:solidFill>
                            <a:srgbClr val="000000"/>
                          </a:solidFill>
                          <a:effectLst/>
                          <a:latin typeface="+mn-lt"/>
                        </a:rPr>
                        <a:t>Positive Predictive Value/Precision (PPV)​​</a:t>
                      </a:r>
                    </a:p>
                    <a:p>
                      <a:pPr algn="ctr" rtl="0" fontAlgn="base">
                        <a:lnSpc>
                          <a:spcPct val="100000"/>
                        </a:lnSpc>
                        <a:buNone/>
                      </a:pPr>
                      <a:r>
                        <a:rPr lang="en-US" sz="1200" b="0" i="0">
                          <a:solidFill>
                            <a:srgbClr val="000000"/>
                          </a:solidFill>
                          <a:effectLst/>
                          <a:latin typeface="+mn-lt"/>
                        </a:rPr>
                        <a:t> 50%</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3561965"/>
                  </a:ext>
                </a:extLst>
              </a:tr>
              <a:tr h="681323">
                <a:tc vMerge="1">
                  <a:txBody>
                    <a:bodyPr/>
                    <a:lstStyle/>
                    <a:p>
                      <a:endParaRPr lang="en-US"/>
                    </a:p>
                  </a:txBody>
                  <a:tcPr/>
                </a:tc>
                <a:tc>
                  <a:txBody>
                    <a:bodyPr/>
                    <a:lstStyle/>
                    <a:p>
                      <a:pPr algn="ctr" rtl="0" fontAlgn="base">
                        <a:lnSpc>
                          <a:spcPct val="100000"/>
                        </a:lnSpc>
                        <a:buNone/>
                      </a:pPr>
                      <a:r>
                        <a:rPr lang="en-US" sz="1200" b="0" i="0">
                          <a:solidFill>
                            <a:srgbClr val="C00000"/>
                          </a:solidFill>
                          <a:effectLst/>
                          <a:latin typeface="+mn-lt"/>
                        </a:rPr>
                        <a:t>No Fracture</a:t>
                      </a:r>
                      <a:r>
                        <a:rPr lang="en-US" sz="1200" b="0" i="0">
                          <a:solidFill>
                            <a:srgbClr val="000000"/>
                          </a:solidFill>
                          <a:effectLst/>
                          <a:latin typeface="+mn-lt"/>
                        </a:rPr>
                        <a:t>​</a:t>
                      </a:r>
                    </a:p>
                    <a:p>
                      <a:pPr algn="ctr" rtl="0" fontAlgn="base">
                        <a:lnSpc>
                          <a:spcPct val="100000"/>
                        </a:lnSpc>
                        <a:buNone/>
                      </a:pPr>
                      <a:r>
                        <a:rPr lang="en-US" sz="1200" b="0" i="0">
                          <a:solidFill>
                            <a:srgbClr val="C00000"/>
                          </a:solidFill>
                          <a:effectLst/>
                          <a:latin typeface="+mn-lt"/>
                        </a:rPr>
                        <a:t>⊖</a:t>
                      </a:r>
                      <a:r>
                        <a:rPr lang="en-US" sz="12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200" b="0" i="0">
                          <a:solidFill>
                            <a:srgbClr val="000000"/>
                          </a:solidFill>
                          <a:effectLst/>
                          <a:latin typeface="+mn-lt"/>
                        </a:rPr>
                        <a:t>False Negative (FN)</a:t>
                      </a:r>
                    </a:p>
                    <a:p>
                      <a:pPr algn="ctr" rtl="0" fontAlgn="base">
                        <a:lnSpc>
                          <a:spcPct val="100000"/>
                        </a:lnSpc>
                        <a:buNone/>
                      </a:pPr>
                      <a:r>
                        <a:rPr lang="en-US" sz="1200" b="0" i="0">
                          <a:solidFill>
                            <a:srgbClr val="000000"/>
                          </a:solidFill>
                          <a:effectLst/>
                          <a:latin typeface="+mn-lt"/>
                        </a:rPr>
                        <a:t>1​</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200" b="0" i="0">
                          <a:solidFill>
                            <a:srgbClr val="000000"/>
                          </a:solidFill>
                          <a:effectLst/>
                          <a:latin typeface="+mn-lt"/>
                        </a:rPr>
                        <a:t>True Negative (TN)​</a:t>
                      </a:r>
                    </a:p>
                    <a:p>
                      <a:pPr algn="ctr" rtl="0" fontAlgn="base">
                        <a:lnSpc>
                          <a:spcPct val="100000"/>
                        </a:lnSpc>
                        <a:buNone/>
                      </a:pPr>
                      <a:r>
                        <a:rPr lang="en-US" sz="1200" b="0" i="0">
                          <a:solidFill>
                            <a:srgbClr val="000000"/>
                          </a:solidFill>
                          <a:effectLst/>
                          <a:latin typeface="+mn-lt"/>
                        </a:rPr>
                        <a:t>9801</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ct val="100000"/>
                        </a:lnSpc>
                        <a:buNone/>
                      </a:pPr>
                      <a:r>
                        <a:rPr lang="en-US" sz="1200" b="0" i="0">
                          <a:solidFill>
                            <a:srgbClr val="000000"/>
                          </a:solidFill>
                          <a:effectLst/>
                          <a:latin typeface="+mn-lt"/>
                        </a:rPr>
                        <a:t>Negative Predictive Value (NPV)​</a:t>
                      </a:r>
                    </a:p>
                    <a:p>
                      <a:pPr algn="ctr" rtl="0" fontAlgn="base">
                        <a:lnSpc>
                          <a:spcPct val="100000"/>
                        </a:lnSpc>
                        <a:buNone/>
                      </a:pPr>
                      <a:r>
                        <a:rPr lang="en-US" sz="1200" b="0" i="0">
                          <a:solidFill>
                            <a:srgbClr val="000000"/>
                          </a:solidFill>
                          <a:effectLst/>
                          <a:latin typeface="+mn-lt"/>
                        </a:rPr>
                        <a:t>99.9%</a:t>
                      </a:r>
                    </a:p>
                    <a:p>
                      <a:pPr algn="ctr" rtl="0" fontAlgn="base">
                        <a:lnSpc>
                          <a:spcPct val="100000"/>
                        </a:lnSpc>
                        <a:buNone/>
                      </a:pPr>
                      <a:r>
                        <a:rPr lang="en-US" sz="12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9709316"/>
                  </a:ext>
                </a:extLst>
              </a:tr>
              <a:tr h="590817">
                <a:tc>
                  <a:txBody>
                    <a:bodyPr/>
                    <a:lstStyle/>
                    <a:p>
                      <a:pPr algn="l" rtl="0" fontAlgn="auto">
                        <a:lnSpc>
                          <a:spcPct val="100000"/>
                        </a:lnSpc>
                        <a:buNone/>
                      </a:pPr>
                      <a:r>
                        <a:rPr lang="en-US" sz="1200" b="0" i="0">
                          <a:solidFill>
                            <a:srgbClr val="000000"/>
                          </a:solidFill>
                          <a:effectLst/>
                          <a:latin typeface="+mn-lt"/>
                        </a:rPr>
                        <a:t>​</a:t>
                      </a:r>
                    </a:p>
                  </a:txBody>
                  <a:tcPr marL="44347" marR="44347" marT="22173" marB="2217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auto">
                        <a:lnSpc>
                          <a:spcPct val="100000"/>
                        </a:lnSpc>
                        <a:buNone/>
                      </a:pPr>
                      <a:r>
                        <a:rPr lang="en-US" sz="1200" b="0" i="0">
                          <a:solidFill>
                            <a:srgbClr val="000000"/>
                          </a:solidFill>
                          <a:effectLst/>
                          <a:latin typeface="+mn-lt"/>
                        </a:rPr>
                        <a:t>​</a:t>
                      </a:r>
                    </a:p>
                  </a:txBody>
                  <a:tcPr marL="44347" marR="44347" marT="22173" marB="22173" anchor="ctr">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lnSpc>
                          <a:spcPct val="100000"/>
                        </a:lnSpc>
                        <a:buNone/>
                      </a:pPr>
                      <a:r>
                        <a:rPr lang="en-US" sz="1200" b="0" i="0">
                          <a:solidFill>
                            <a:srgbClr val="000000"/>
                          </a:solidFill>
                          <a:effectLst/>
                          <a:latin typeface="+mn-lt"/>
                        </a:rPr>
                        <a:t>Sensitivity/Recall​</a:t>
                      </a:r>
                    </a:p>
                    <a:p>
                      <a:pPr algn="ctr" rtl="0" fontAlgn="base">
                        <a:lnSpc>
                          <a:spcPct val="100000"/>
                        </a:lnSpc>
                        <a:buNone/>
                      </a:pPr>
                      <a:r>
                        <a:rPr lang="en-US" sz="1200" b="0" i="0">
                          <a:solidFill>
                            <a:srgbClr val="000000"/>
                          </a:solidFill>
                          <a:effectLst/>
                          <a:latin typeface="+mn-lt"/>
                        </a:rPr>
                        <a:t>99%</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ase">
                        <a:lnSpc>
                          <a:spcPct val="100000"/>
                        </a:lnSpc>
                        <a:buNone/>
                      </a:pPr>
                      <a:r>
                        <a:rPr lang="en-US" sz="1200" b="0" i="0">
                          <a:solidFill>
                            <a:srgbClr val="000000"/>
                          </a:solidFill>
                          <a:effectLst/>
                          <a:latin typeface="+mn-lt"/>
                        </a:rPr>
                        <a:t>Specificity​</a:t>
                      </a:r>
                    </a:p>
                    <a:p>
                      <a:pPr algn="ctr" rtl="0" fontAlgn="base">
                        <a:lnSpc>
                          <a:spcPct val="100000"/>
                        </a:lnSpc>
                        <a:buNone/>
                      </a:pPr>
                      <a:r>
                        <a:rPr lang="en-US" sz="1200" b="0" i="0">
                          <a:solidFill>
                            <a:srgbClr val="000000"/>
                          </a:solidFill>
                          <a:effectLst/>
                          <a:latin typeface="+mn-lt"/>
                        </a:rPr>
                        <a:t>99%​</a:t>
                      </a:r>
                    </a:p>
                  </a:txBody>
                  <a:tcPr marL="44347" marR="44347" marT="22173" marB="2217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auto">
                        <a:lnSpc>
                          <a:spcPct val="100000"/>
                        </a:lnSpc>
                        <a:buNone/>
                      </a:pPr>
                      <a:r>
                        <a:rPr lang="en-US" sz="1200" b="0" i="0">
                          <a:solidFill>
                            <a:srgbClr val="000000"/>
                          </a:solidFill>
                          <a:effectLst/>
                          <a:latin typeface="+mn-lt"/>
                        </a:rPr>
                        <a:t>​</a:t>
                      </a:r>
                    </a:p>
                  </a:txBody>
                  <a:tcPr marL="44347" marR="44347" marT="22173" marB="22173" anchor="ctr">
                    <a:lnL w="952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93482600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3EA97F-0D89-83FA-32AB-41C7662887FC}"/>
                  </a:ext>
                </a:extLst>
              </p:cNvPr>
              <p:cNvSpPr txBox="1"/>
              <p:nvPr/>
            </p:nvSpPr>
            <p:spPr bwMode="auto">
              <a:xfrm>
                <a:off x="2105297" y="5141200"/>
                <a:ext cx="7981406" cy="914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algn="l">
                  <a:buClr>
                    <a:schemeClr val="tx1">
                      <a:lumMod val="75000"/>
                      <a:lumOff val="25000"/>
                    </a:schemeClr>
                  </a:buClr>
                </a:pPr>
                <a14:m>
                  <m:oMath xmlns:m="http://schemas.openxmlformats.org/officeDocument/2006/math">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𝐴𝑐𝑐𝑢𝑟𝑎𝑐𝑦</m:t>
                    </m:r>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m:t>
                    </m:r>
                    <m:f>
                      <m:fPr>
                        <m:ctrlPr>
                          <a:rPr lang="en-US" sz="1800" b="0" i="1" smtClean="0">
                            <a:solidFill>
                              <a:schemeClr val="tx1">
                                <a:lumMod val="75000"/>
                                <a:lumOff val="25000"/>
                              </a:schemeClr>
                            </a:solidFill>
                            <a:latin typeface="Cambria Math" panose="02040503050406030204" pitchFamily="18" charset="0"/>
                          </a:rPr>
                        </m:ctrlPr>
                      </m:fPr>
                      <m:num>
                        <m:r>
                          <a:rPr lang="en-US" sz="1800" b="0" i="1" smtClean="0">
                            <a:solidFill>
                              <a:schemeClr val="tx1">
                                <a:lumMod val="75000"/>
                                <a:lumOff val="25000"/>
                              </a:schemeClr>
                            </a:solidFill>
                            <a:latin typeface="Cambria Math" panose="02040503050406030204" pitchFamily="18" charset="0"/>
                          </a:rPr>
                          <m:t>𝑇𝑃</m:t>
                        </m:r>
                        <m:r>
                          <a:rPr lang="en-US" sz="1800" b="0" i="1" smtClean="0">
                            <a:solidFill>
                              <a:schemeClr val="tx1">
                                <a:lumMod val="75000"/>
                                <a:lumOff val="25000"/>
                              </a:schemeClr>
                            </a:solidFill>
                            <a:latin typeface="Cambria Math" panose="02040503050406030204" pitchFamily="18" charset="0"/>
                          </a:rPr>
                          <m:t>+</m:t>
                        </m:r>
                        <m:r>
                          <a:rPr lang="en-US" sz="1800" b="0" i="1" smtClean="0">
                            <a:solidFill>
                              <a:schemeClr val="tx1">
                                <a:lumMod val="75000"/>
                                <a:lumOff val="25000"/>
                              </a:schemeClr>
                            </a:solidFill>
                            <a:latin typeface="Cambria Math" panose="02040503050406030204" pitchFamily="18" charset="0"/>
                          </a:rPr>
                          <m:t>𝑇𝑁</m:t>
                        </m:r>
                      </m:num>
                      <m:den>
                        <m:r>
                          <a:rPr lang="en-US" sz="1800" b="0" i="1" smtClean="0">
                            <a:solidFill>
                              <a:schemeClr val="tx1">
                                <a:lumMod val="75000"/>
                                <a:lumOff val="25000"/>
                              </a:schemeClr>
                            </a:solidFill>
                            <a:latin typeface="Cambria Math" panose="02040503050406030204" pitchFamily="18" charset="0"/>
                          </a:rPr>
                          <m:t>𝑇𝑜𝑡𝑎𝑙</m:t>
                        </m:r>
                      </m:den>
                    </m:f>
                    <m:r>
                      <a:rPr lang="en-US" sz="1800" b="0" i="1" smtClean="0">
                        <a:solidFill>
                          <a:schemeClr val="tx1">
                            <a:lumMod val="75000"/>
                            <a:lumOff val="25000"/>
                          </a:schemeClr>
                        </a:solidFill>
                        <a:latin typeface="Cambria Math" panose="02040503050406030204" pitchFamily="18" charset="0"/>
                      </a:rPr>
                      <m:t>=</m:t>
                    </m:r>
                    <m:f>
                      <m:fPr>
                        <m:ctrlPr>
                          <a:rPr lang="en-US" sz="1800" b="0" i="1" smtClean="0">
                            <a:solidFill>
                              <a:schemeClr val="tx1">
                                <a:lumMod val="75000"/>
                                <a:lumOff val="25000"/>
                              </a:schemeClr>
                            </a:solidFill>
                            <a:latin typeface="Cambria Math" panose="02040503050406030204" pitchFamily="18" charset="0"/>
                          </a:rPr>
                        </m:ctrlPr>
                      </m:fPr>
                      <m:num>
                        <m:r>
                          <a:rPr lang="en-US" sz="1800" b="0" i="1" smtClean="0">
                            <a:solidFill>
                              <a:schemeClr val="tx1">
                                <a:lumMod val="75000"/>
                                <a:lumOff val="25000"/>
                              </a:schemeClr>
                            </a:solidFill>
                            <a:latin typeface="Cambria Math" panose="02040503050406030204" pitchFamily="18" charset="0"/>
                          </a:rPr>
                          <m:t>99+9801</m:t>
                        </m:r>
                      </m:num>
                      <m:den>
                        <m:r>
                          <a:rPr lang="en-US" sz="1800" b="0" i="1" smtClean="0">
                            <a:solidFill>
                              <a:schemeClr val="tx1">
                                <a:lumMod val="75000"/>
                                <a:lumOff val="25000"/>
                              </a:schemeClr>
                            </a:solidFill>
                            <a:latin typeface="Cambria Math" panose="02040503050406030204" pitchFamily="18" charset="0"/>
                          </a:rPr>
                          <m:t>10,000</m:t>
                        </m:r>
                      </m:den>
                    </m:f>
                    <m:r>
                      <a:rPr lang="en-US" sz="1800" b="0" i="1" smtClean="0">
                        <a:solidFill>
                          <a:schemeClr val="tx1">
                            <a:lumMod val="75000"/>
                            <a:lumOff val="25000"/>
                          </a:schemeClr>
                        </a:solidFill>
                        <a:latin typeface="Cambria Math" panose="02040503050406030204" pitchFamily="18" charset="0"/>
                      </a:rPr>
                      <m:t>=0.99</m:t>
                    </m:r>
                  </m:oMath>
                </a14:m>
                <a:r>
                  <a:rPr lang="en-US" sz="1800" b="0">
                    <a:solidFill>
                      <a:schemeClr val="tx1">
                        <a:lumMod val="75000"/>
                        <a:lumOff val="25000"/>
                      </a:schemeClr>
                    </a:solidFill>
                    <a:latin typeface="+mn-lt"/>
                    <a:ea typeface="Urbanist" panose="020B0A04040200000203" pitchFamily="34" charset="77"/>
                    <a:cs typeface="Urbanist" panose="020B0A04040200000203" pitchFamily="34" charset="77"/>
                  </a:rPr>
                  <a:t> | half of positive labels are not accurate</a:t>
                </a:r>
              </a:p>
              <a:p>
                <a:pPr algn="l">
                  <a:buClr>
                    <a:schemeClr val="tx1">
                      <a:lumMod val="75000"/>
                      <a:lumOff val="25000"/>
                    </a:schemeClr>
                  </a:buClr>
                </a:pP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a:p>
                <a:pPr algn="l">
                  <a:buClr>
                    <a:schemeClr val="tx1">
                      <a:lumMod val="75000"/>
                      <a:lumOff val="25000"/>
                    </a:schemeClr>
                  </a:buClr>
                </a:pPr>
                <a14:m>
                  <m:oMath xmlns:m="http://schemas.openxmlformats.org/officeDocument/2006/math">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𝐹</m:t>
                    </m:r>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1=</m:t>
                    </m:r>
                    <m:f>
                      <m:fPr>
                        <m:ctrlP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ctrlPr>
                      </m:fPr>
                      <m:num>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2∗</m:t>
                        </m:r>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𝑃𝑟𝑒𝑐𝑖𝑠𝑖𝑜𝑛</m:t>
                        </m:r>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m:t>
                        </m:r>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𝑅𝑒𝑐𝑎𝑙𝑙</m:t>
                        </m:r>
                      </m:num>
                      <m:den>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𝑃𝑟𝑒𝑐𝑖𝑠𝑖𝑜𝑛</m:t>
                        </m:r>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m:t>
                        </m:r>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𝑅𝑒𝑐𝑎𝑙𝑙</m:t>
                        </m:r>
                      </m:den>
                    </m:f>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m:t>
                    </m:r>
                    <m:f>
                      <m:fPr>
                        <m:ctrlPr>
                          <a:rPr lang="en-US" sz="1800" b="0" i="1" smtClean="0">
                            <a:solidFill>
                              <a:schemeClr val="tx1">
                                <a:lumMod val="75000"/>
                                <a:lumOff val="25000"/>
                              </a:schemeClr>
                            </a:solidFill>
                            <a:latin typeface="Cambria Math" panose="02040503050406030204" pitchFamily="18" charset="0"/>
                          </a:rPr>
                        </m:ctrlPr>
                      </m:fPr>
                      <m:num>
                        <m:r>
                          <a:rPr lang="en-US" sz="1800" b="0" i="1" smtClean="0">
                            <a:solidFill>
                              <a:schemeClr val="tx1">
                                <a:lumMod val="75000"/>
                                <a:lumOff val="25000"/>
                              </a:schemeClr>
                            </a:solidFill>
                            <a:latin typeface="Cambria Math" panose="02040503050406030204" pitchFamily="18" charset="0"/>
                          </a:rPr>
                          <m:t>2∗0.5∗0.99</m:t>
                        </m:r>
                      </m:num>
                      <m:den>
                        <m:r>
                          <a:rPr lang="en-US" sz="1800" b="0" i="1" smtClean="0">
                            <a:solidFill>
                              <a:schemeClr val="tx1">
                                <a:lumMod val="75000"/>
                                <a:lumOff val="25000"/>
                              </a:schemeClr>
                            </a:solidFill>
                            <a:latin typeface="Cambria Math" panose="02040503050406030204" pitchFamily="18" charset="0"/>
                          </a:rPr>
                          <m:t>0.5+0.99</m:t>
                        </m:r>
                      </m:den>
                    </m:f>
                    <m:r>
                      <a:rPr lang="en-US" sz="1800" b="0" i="1" smtClean="0">
                        <a:solidFill>
                          <a:schemeClr val="tx1">
                            <a:lumMod val="75000"/>
                            <a:lumOff val="25000"/>
                          </a:schemeClr>
                        </a:solidFill>
                        <a:latin typeface="Cambria Math" panose="02040503050406030204" pitchFamily="18" charset="0"/>
                      </a:rPr>
                      <m:t>=0.644</m:t>
                    </m:r>
                    <m:r>
                      <a:rPr lang="en-US" sz="1800" b="0" i="1" smtClean="0">
                        <a:solidFill>
                          <a:schemeClr val="tx1">
                            <a:lumMod val="75000"/>
                            <a:lumOff val="25000"/>
                          </a:schemeClr>
                        </a:solidFill>
                        <a:latin typeface="Cambria Math" panose="02040503050406030204" pitchFamily="18" charset="0"/>
                        <a:ea typeface="Urbanist" panose="020B0A04040200000203" pitchFamily="34" charset="77"/>
                        <a:cs typeface="Urbanist" panose="020B0A04040200000203" pitchFamily="34" charset="77"/>
                      </a:rPr>
                      <m:t> </m:t>
                    </m:r>
                  </m:oMath>
                </a14:m>
                <a:r>
                  <a:rPr lang="en-US" sz="1800" b="0">
                    <a:solidFill>
                      <a:schemeClr val="tx1">
                        <a:lumMod val="75000"/>
                        <a:lumOff val="25000"/>
                      </a:schemeClr>
                    </a:solidFill>
                    <a:latin typeface="+mn-lt"/>
                    <a:ea typeface="Urbanist" panose="020B0A04040200000203" pitchFamily="34" charset="77"/>
                    <a:cs typeface="Urbanist" panose="020B0A04040200000203" pitchFamily="34" charset="77"/>
                  </a:rPr>
                  <a:t>| better reflects drawbacks in precision</a:t>
                </a:r>
              </a:p>
            </p:txBody>
          </p:sp>
        </mc:Choice>
        <mc:Fallback xmlns="">
          <p:sp>
            <p:nvSpPr>
              <p:cNvPr id="8" name="TextBox 7">
                <a:extLst>
                  <a:ext uri="{FF2B5EF4-FFF2-40B4-BE49-F238E27FC236}">
                    <a16:creationId xmlns:a16="http://schemas.microsoft.com/office/drawing/2014/main" id="{F53EA97F-0D89-83FA-32AB-41C7662887FC}"/>
                  </a:ext>
                </a:extLst>
              </p:cNvPr>
              <p:cNvSpPr txBox="1">
                <a:spLocks noRot="1" noChangeAspect="1" noMove="1" noResize="1" noEditPoints="1" noAdjustHandles="1" noChangeArrowheads="1" noChangeShapeType="1" noTextEdit="1"/>
              </p:cNvSpPr>
              <p:nvPr/>
            </p:nvSpPr>
            <p:spPr bwMode="auto">
              <a:xfrm>
                <a:off x="2105297" y="5141200"/>
                <a:ext cx="7981406" cy="914400"/>
              </a:xfrm>
              <a:prstGeom prst="rect">
                <a:avLst/>
              </a:prstGeom>
              <a:blipFill>
                <a:blip r:embed="rId2"/>
                <a:stretch>
                  <a:fillRect l="-1298" t="-2000" b="-28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0218737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937C008-0BD4-094E-2174-5AC5841E2BB6}"/>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6" name="TextBox 5">
            <a:extLst>
              <a:ext uri="{FF2B5EF4-FFF2-40B4-BE49-F238E27FC236}">
                <a16:creationId xmlns:a16="http://schemas.microsoft.com/office/drawing/2014/main" id="{482957F0-B707-924F-18DB-10CC844AB6B5}"/>
              </a:ext>
            </a:extLst>
          </p:cNvPr>
          <p:cNvSpPr txBox="1"/>
          <p:nvPr/>
        </p:nvSpPr>
        <p:spPr bwMode="auto">
          <a:xfrm>
            <a:off x="125458" y="365650"/>
            <a:ext cx="46207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b="0" i="0" u="none" strike="noStrike">
                <a:solidFill>
                  <a:srgbClr val="000000"/>
                </a:solidFill>
                <a:effectLst/>
              </a:rPr>
              <a:t>Area under the receiver operator characteristic curve </a:t>
            </a:r>
            <a:r>
              <a:rPr lang="en-US" sz="1600" b="0" i="0" u="none" strike="noStrike">
                <a:solidFill>
                  <a:srgbClr val="00B0F0"/>
                </a:solidFill>
                <a:effectLst/>
              </a:rPr>
              <a:t>(AUC-ROC) </a:t>
            </a:r>
            <a:r>
              <a:rPr lang="en-US" sz="1600" b="0" i="0" u="none" strike="noStrike">
                <a:solidFill>
                  <a:srgbClr val="000000"/>
                </a:solidFill>
                <a:effectLst/>
              </a:rPr>
              <a:t>measures ability to separate positive/negative cases across all thresholds </a:t>
            </a:r>
            <a:endParaRPr lang="en-US" sz="1600"/>
          </a:p>
        </p:txBody>
      </p:sp>
      <p:graphicFrame>
        <p:nvGraphicFramePr>
          <p:cNvPr id="7" name="Table 6">
            <a:extLst>
              <a:ext uri="{FF2B5EF4-FFF2-40B4-BE49-F238E27FC236}">
                <a16:creationId xmlns:a16="http://schemas.microsoft.com/office/drawing/2014/main" id="{FBAF996B-E118-3F1D-90FC-F65A61A11DE4}"/>
              </a:ext>
            </a:extLst>
          </p:cNvPr>
          <p:cNvGraphicFramePr>
            <a:graphicFrameLocks noGrp="1"/>
          </p:cNvGraphicFramePr>
          <p:nvPr>
            <p:extLst>
              <p:ext uri="{D42A27DB-BD31-4B8C-83A1-F6EECF244321}">
                <p14:modId xmlns:p14="http://schemas.microsoft.com/office/powerpoint/2010/main" val="1496073208"/>
              </p:ext>
            </p:extLst>
          </p:nvPr>
        </p:nvGraphicFramePr>
        <p:xfrm>
          <a:off x="554627" y="1581922"/>
          <a:ext cx="3762375" cy="1352934"/>
        </p:xfrm>
        <a:graphic>
          <a:graphicData uri="http://schemas.openxmlformats.org/drawingml/2006/table">
            <a:tbl>
              <a:tblPr/>
              <a:tblGrid>
                <a:gridCol w="752475">
                  <a:extLst>
                    <a:ext uri="{9D8B030D-6E8A-4147-A177-3AD203B41FA5}">
                      <a16:colId xmlns:a16="http://schemas.microsoft.com/office/drawing/2014/main" val="3512925659"/>
                    </a:ext>
                  </a:extLst>
                </a:gridCol>
                <a:gridCol w="752475">
                  <a:extLst>
                    <a:ext uri="{9D8B030D-6E8A-4147-A177-3AD203B41FA5}">
                      <a16:colId xmlns:a16="http://schemas.microsoft.com/office/drawing/2014/main" val="1636131767"/>
                    </a:ext>
                  </a:extLst>
                </a:gridCol>
                <a:gridCol w="752475">
                  <a:extLst>
                    <a:ext uri="{9D8B030D-6E8A-4147-A177-3AD203B41FA5}">
                      <a16:colId xmlns:a16="http://schemas.microsoft.com/office/drawing/2014/main" val="4093138700"/>
                    </a:ext>
                  </a:extLst>
                </a:gridCol>
                <a:gridCol w="752475">
                  <a:extLst>
                    <a:ext uri="{9D8B030D-6E8A-4147-A177-3AD203B41FA5}">
                      <a16:colId xmlns:a16="http://schemas.microsoft.com/office/drawing/2014/main" val="2135215060"/>
                    </a:ext>
                  </a:extLst>
                </a:gridCol>
                <a:gridCol w="752475">
                  <a:extLst>
                    <a:ext uri="{9D8B030D-6E8A-4147-A177-3AD203B41FA5}">
                      <a16:colId xmlns:a16="http://schemas.microsoft.com/office/drawing/2014/main" val="1771462924"/>
                    </a:ext>
                  </a:extLst>
                </a:gridCol>
              </a:tblGrid>
              <a:tr h="180975">
                <a:tc>
                  <a:txBody>
                    <a:bodyPr/>
                    <a:lstStyle/>
                    <a:p>
                      <a:pPr algn="ctr" fontAlgn="base">
                        <a:lnSpc>
                          <a:spcPts val="1050"/>
                        </a:lnSpc>
                        <a:buNone/>
                      </a:pPr>
                      <a:r>
                        <a:rPr lang="en-US" sz="900" b="1" i="0">
                          <a:solidFill>
                            <a:srgbClr val="000000"/>
                          </a:solidFill>
                          <a:effectLst/>
                          <a:latin typeface="Arial" panose="020B0604020202020204" pitchFamily="34" charset="0"/>
                        </a:rPr>
                        <a:t>Threshold</a:t>
                      </a:r>
                      <a:r>
                        <a:rPr lang="en-US" sz="900" b="1" i="0">
                          <a:solidFill>
                            <a:srgbClr val="FFFFFF"/>
                          </a:solidFill>
                          <a:effectLst/>
                          <a:latin typeface="Arial" panose="020B0604020202020204" pitchFamily="34" charset="0"/>
                        </a:rPr>
                        <a:t>​</a:t>
                      </a:r>
                      <a:endParaRPr lang="en-US" b="1" i="0">
                        <a:solidFill>
                          <a:srgbClr val="FFFFFF"/>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1" i="0">
                          <a:solidFill>
                            <a:srgbClr val="000000"/>
                          </a:solidFill>
                          <a:effectLst/>
                          <a:latin typeface="Arial" panose="020B0604020202020204" pitchFamily="34" charset="0"/>
                        </a:rPr>
                        <a:t>TP</a:t>
                      </a:r>
                      <a:r>
                        <a:rPr lang="en-US" sz="900" b="1" i="0">
                          <a:solidFill>
                            <a:srgbClr val="FFFFFF"/>
                          </a:solidFill>
                          <a:effectLst/>
                          <a:latin typeface="Arial" panose="020B0604020202020204" pitchFamily="34" charset="0"/>
                        </a:rPr>
                        <a:t>​</a:t>
                      </a:r>
                      <a:endParaRPr lang="en-US" b="1" i="0">
                        <a:solidFill>
                          <a:srgbClr val="FFFFFF"/>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1" i="0">
                          <a:solidFill>
                            <a:srgbClr val="000000"/>
                          </a:solidFill>
                          <a:effectLst/>
                          <a:latin typeface="Arial" panose="020B0604020202020204" pitchFamily="34" charset="0"/>
                        </a:rPr>
                        <a:t>FP</a:t>
                      </a:r>
                      <a:r>
                        <a:rPr lang="en-US" sz="900" b="1" i="0">
                          <a:solidFill>
                            <a:srgbClr val="FFFFFF"/>
                          </a:solidFill>
                          <a:effectLst/>
                          <a:latin typeface="Arial" panose="020B0604020202020204" pitchFamily="34" charset="0"/>
                        </a:rPr>
                        <a:t>​</a:t>
                      </a:r>
                      <a:endParaRPr lang="en-US" b="1" i="0">
                        <a:solidFill>
                          <a:srgbClr val="FFFFFF"/>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1" i="0">
                          <a:solidFill>
                            <a:srgbClr val="000000"/>
                          </a:solidFill>
                          <a:effectLst/>
                          <a:latin typeface="Arial" panose="020B0604020202020204" pitchFamily="34" charset="0"/>
                        </a:rPr>
                        <a:t>TPR</a:t>
                      </a:r>
                      <a:r>
                        <a:rPr lang="en-US" sz="900" b="1" i="0">
                          <a:solidFill>
                            <a:srgbClr val="FFFFFF"/>
                          </a:solidFill>
                          <a:effectLst/>
                          <a:latin typeface="Arial" panose="020B0604020202020204" pitchFamily="34" charset="0"/>
                        </a:rPr>
                        <a:t>​</a:t>
                      </a:r>
                      <a:endParaRPr lang="en-US" b="1" i="0">
                        <a:solidFill>
                          <a:srgbClr val="FFFFFF"/>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1" i="0">
                          <a:solidFill>
                            <a:srgbClr val="000000"/>
                          </a:solidFill>
                          <a:effectLst/>
                          <a:latin typeface="Arial" panose="020B0604020202020204" pitchFamily="34" charset="0"/>
                        </a:rPr>
                        <a:t>FPR</a:t>
                      </a:r>
                      <a:r>
                        <a:rPr lang="en-US" sz="900" b="1" i="0">
                          <a:solidFill>
                            <a:srgbClr val="FFFFFF"/>
                          </a:solidFill>
                          <a:effectLst/>
                          <a:latin typeface="Arial" panose="020B0604020202020204" pitchFamily="34" charset="0"/>
                        </a:rPr>
                        <a:t>​</a:t>
                      </a:r>
                      <a:endParaRPr lang="en-US" b="1" i="0">
                        <a:solidFill>
                          <a:srgbClr val="FFFFFF"/>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0072142"/>
                  </a:ext>
                </a:extLst>
              </a:tr>
              <a:tr h="180975">
                <a:tc>
                  <a:txBody>
                    <a:bodyPr/>
                    <a:lstStyle/>
                    <a:p>
                      <a:pPr algn="ctr" fontAlgn="base">
                        <a:lnSpc>
                          <a:spcPts val="1050"/>
                        </a:lnSpc>
                        <a:buNone/>
                      </a:pPr>
                      <a:r>
                        <a:rPr lang="en-US" sz="900" b="0" i="0">
                          <a:solidFill>
                            <a:srgbClr val="000000"/>
                          </a:solidFill>
                          <a:effectLst/>
                          <a:latin typeface="Arial" panose="020B0604020202020204" pitchFamily="34" charset="0"/>
                        </a:rPr>
                        <a:t>0.99​</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20​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0.20​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0.00​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9715597"/>
                  </a:ext>
                </a:extLst>
              </a:tr>
              <a:tr h="180975">
                <a:tc>
                  <a:txBody>
                    <a:bodyPr/>
                    <a:lstStyle/>
                    <a:p>
                      <a:pPr algn="ctr" fontAlgn="base">
                        <a:lnSpc>
                          <a:spcPts val="1050"/>
                        </a:lnSpc>
                        <a:buNone/>
                      </a:pPr>
                      <a:r>
                        <a:rPr lang="en-US" sz="900" b="0" i="0">
                          <a:solidFill>
                            <a:srgbClr val="000000"/>
                          </a:solidFill>
                          <a:effectLst/>
                          <a:latin typeface="Arial" panose="020B0604020202020204" pitchFamily="34" charset="0"/>
                        </a:rPr>
                        <a:t>0.90​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50​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5​</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0.50​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0.0005​</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9857958"/>
                  </a:ext>
                </a:extLst>
              </a:tr>
              <a:tr h="180975">
                <a:tc>
                  <a:txBody>
                    <a:bodyPr/>
                    <a:lstStyle/>
                    <a:p>
                      <a:pPr algn="ctr" fontAlgn="base">
                        <a:lnSpc>
                          <a:spcPts val="1050"/>
                        </a:lnSpc>
                        <a:buNone/>
                      </a:pPr>
                      <a:r>
                        <a:rPr lang="en-US" sz="900" b="0" i="0">
                          <a:solidFill>
                            <a:srgbClr val="000000"/>
                          </a:solidFill>
                          <a:effectLst/>
                          <a:latin typeface="Arial" panose="020B0604020202020204" pitchFamily="34" charset="0"/>
                        </a:rPr>
                        <a:t>0.70​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99​</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99​</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0.99​</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0.01​</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8730483"/>
                  </a:ext>
                </a:extLst>
              </a:tr>
              <a:tr h="180975">
                <a:tc>
                  <a:txBody>
                    <a:bodyPr/>
                    <a:lstStyle/>
                    <a:p>
                      <a:pPr algn="ctr" fontAlgn="base">
                        <a:lnSpc>
                          <a:spcPts val="1050"/>
                        </a:lnSpc>
                        <a:buNone/>
                      </a:pPr>
                      <a:r>
                        <a:rPr lang="en-US" sz="900" b="0" i="0">
                          <a:solidFill>
                            <a:srgbClr val="000000"/>
                          </a:solidFill>
                          <a:effectLst/>
                          <a:latin typeface="Arial" panose="020B0604020202020204" pitchFamily="34" charset="0"/>
                        </a:rPr>
                        <a:t>0.50​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99​</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99​</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0.99​</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0.1​</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7741082"/>
                  </a:ext>
                </a:extLst>
              </a:tr>
              <a:tr h="180975">
                <a:tc>
                  <a:txBody>
                    <a:bodyPr/>
                    <a:lstStyle/>
                    <a:p>
                      <a:pPr algn="ctr" fontAlgn="base">
                        <a:lnSpc>
                          <a:spcPts val="1050"/>
                        </a:lnSpc>
                        <a:buNone/>
                      </a:pPr>
                      <a:r>
                        <a:rPr lang="en-US" sz="900" b="0" i="0">
                          <a:solidFill>
                            <a:srgbClr val="000000"/>
                          </a:solidFill>
                          <a:effectLst/>
                          <a:latin typeface="Arial" panose="020B0604020202020204" pitchFamily="34" charset="0"/>
                        </a:rPr>
                        <a:t>0.01​</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100​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9900​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1.00​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1.00​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5880723"/>
                  </a:ext>
                </a:extLst>
              </a:tr>
            </a:tbl>
          </a:graphicData>
        </a:graphic>
      </p:graphicFrame>
      <p:sp>
        <p:nvSpPr>
          <p:cNvPr id="8" name="Rectangle 1">
            <a:extLst>
              <a:ext uri="{FF2B5EF4-FFF2-40B4-BE49-F238E27FC236}">
                <a16:creationId xmlns:a16="http://schemas.microsoft.com/office/drawing/2014/main" id="{EC285AEA-C8E7-FBD9-65A5-36E8408732DA}"/>
              </a:ext>
            </a:extLst>
          </p:cNvPr>
          <p:cNvSpPr>
            <a:spLocks noChangeArrowheads="1"/>
          </p:cNvSpPr>
          <p:nvPr/>
        </p:nvSpPr>
        <p:spPr bwMode="auto">
          <a:xfrm>
            <a:off x="4214813" y="31861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2D7A87E-9E2F-9ABD-DFBB-A08447D33AFB}"/>
              </a:ext>
            </a:extLst>
          </p:cNvPr>
          <p:cNvSpPr txBox="1"/>
          <p:nvPr/>
        </p:nvSpPr>
        <p:spPr bwMode="auto">
          <a:xfrm>
            <a:off x="5283255" y="365650"/>
            <a:ext cx="34215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b="0" i="0" u="none" strike="noStrike">
                <a:solidFill>
                  <a:srgbClr val="000000"/>
                </a:solidFill>
                <a:effectLst/>
              </a:rPr>
              <a:t>Area under the precision-recall curve </a:t>
            </a:r>
            <a:r>
              <a:rPr lang="en-US" sz="1600" b="0" i="0" u="none" strike="noStrike">
                <a:solidFill>
                  <a:srgbClr val="00B0F0"/>
                </a:solidFill>
                <a:effectLst/>
              </a:rPr>
              <a:t>(AUC-PR) </a:t>
            </a:r>
            <a:r>
              <a:rPr lang="en-US" sz="1600" b="0" i="0" u="none" strike="noStrike">
                <a:solidFill>
                  <a:srgbClr val="000000"/>
                </a:solidFill>
                <a:effectLst/>
              </a:rPr>
              <a:t>measures FP/FN costs across all thresholds </a:t>
            </a:r>
            <a:endParaRPr lang="en-US" sz="1600"/>
          </a:p>
        </p:txBody>
      </p:sp>
      <p:graphicFrame>
        <p:nvGraphicFramePr>
          <p:cNvPr id="11" name="Table 10">
            <a:extLst>
              <a:ext uri="{FF2B5EF4-FFF2-40B4-BE49-F238E27FC236}">
                <a16:creationId xmlns:a16="http://schemas.microsoft.com/office/drawing/2014/main" id="{C02DFEEB-8FA4-372D-F765-288F19E6166D}"/>
              </a:ext>
            </a:extLst>
          </p:cNvPr>
          <p:cNvGraphicFramePr>
            <a:graphicFrameLocks noGrp="1"/>
          </p:cNvGraphicFramePr>
          <p:nvPr>
            <p:extLst>
              <p:ext uri="{D42A27DB-BD31-4B8C-83A1-F6EECF244321}">
                <p14:modId xmlns:p14="http://schemas.microsoft.com/office/powerpoint/2010/main" val="4057962825"/>
              </p:ext>
            </p:extLst>
          </p:nvPr>
        </p:nvGraphicFramePr>
        <p:xfrm>
          <a:off x="5865327" y="1530964"/>
          <a:ext cx="2257425" cy="1352934"/>
        </p:xfrm>
        <a:graphic>
          <a:graphicData uri="http://schemas.openxmlformats.org/drawingml/2006/table">
            <a:tbl>
              <a:tblPr/>
              <a:tblGrid>
                <a:gridCol w="752475">
                  <a:extLst>
                    <a:ext uri="{9D8B030D-6E8A-4147-A177-3AD203B41FA5}">
                      <a16:colId xmlns:a16="http://schemas.microsoft.com/office/drawing/2014/main" val="3605471585"/>
                    </a:ext>
                  </a:extLst>
                </a:gridCol>
                <a:gridCol w="752475">
                  <a:extLst>
                    <a:ext uri="{9D8B030D-6E8A-4147-A177-3AD203B41FA5}">
                      <a16:colId xmlns:a16="http://schemas.microsoft.com/office/drawing/2014/main" val="759760972"/>
                    </a:ext>
                  </a:extLst>
                </a:gridCol>
                <a:gridCol w="752475">
                  <a:extLst>
                    <a:ext uri="{9D8B030D-6E8A-4147-A177-3AD203B41FA5}">
                      <a16:colId xmlns:a16="http://schemas.microsoft.com/office/drawing/2014/main" val="2202098516"/>
                    </a:ext>
                  </a:extLst>
                </a:gridCol>
              </a:tblGrid>
              <a:tr h="180975">
                <a:tc>
                  <a:txBody>
                    <a:bodyPr/>
                    <a:lstStyle/>
                    <a:p>
                      <a:pPr algn="ctr" fontAlgn="base">
                        <a:lnSpc>
                          <a:spcPts val="1050"/>
                        </a:lnSpc>
                        <a:buNone/>
                      </a:pPr>
                      <a:r>
                        <a:rPr lang="en-US" sz="900" b="1" i="0">
                          <a:solidFill>
                            <a:srgbClr val="000000"/>
                          </a:solidFill>
                          <a:effectLst/>
                          <a:latin typeface="Arial" panose="020B0604020202020204" pitchFamily="34" charset="0"/>
                        </a:rPr>
                        <a:t>Threshold</a:t>
                      </a:r>
                      <a:r>
                        <a:rPr lang="en-US" sz="900" b="1" i="0">
                          <a:solidFill>
                            <a:srgbClr val="FFFFFF"/>
                          </a:solidFill>
                          <a:effectLst/>
                          <a:latin typeface="Arial" panose="020B0604020202020204" pitchFamily="34" charset="0"/>
                        </a:rPr>
                        <a:t>​</a:t>
                      </a:r>
                      <a:endParaRPr lang="en-US" b="1" i="0">
                        <a:solidFill>
                          <a:srgbClr val="FFFFFF"/>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1" i="0">
                          <a:solidFill>
                            <a:srgbClr val="000000"/>
                          </a:solidFill>
                          <a:effectLst/>
                          <a:latin typeface="Arial" panose="020B0604020202020204" pitchFamily="34" charset="0"/>
                        </a:rPr>
                        <a:t>Precision</a:t>
                      </a:r>
                      <a:r>
                        <a:rPr lang="en-US" sz="900" b="1" i="0">
                          <a:solidFill>
                            <a:srgbClr val="FFFFFF"/>
                          </a:solidFill>
                          <a:effectLst/>
                          <a:latin typeface="Arial" panose="020B0604020202020204" pitchFamily="34" charset="0"/>
                        </a:rPr>
                        <a:t>​</a:t>
                      </a:r>
                      <a:endParaRPr lang="en-US" b="1" i="0">
                        <a:solidFill>
                          <a:srgbClr val="FFFFFF"/>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1" i="0">
                          <a:solidFill>
                            <a:srgbClr val="000000"/>
                          </a:solidFill>
                          <a:effectLst/>
                          <a:latin typeface="Arial" panose="020B0604020202020204" pitchFamily="34" charset="0"/>
                        </a:rPr>
                        <a:t>Recall</a:t>
                      </a:r>
                      <a:r>
                        <a:rPr lang="en-US" sz="900" b="1" i="0">
                          <a:solidFill>
                            <a:srgbClr val="FFFFFF"/>
                          </a:solidFill>
                          <a:effectLst/>
                          <a:latin typeface="Arial" panose="020B0604020202020204" pitchFamily="34" charset="0"/>
                        </a:rPr>
                        <a:t>​</a:t>
                      </a:r>
                      <a:endParaRPr lang="en-US" b="1" i="0">
                        <a:solidFill>
                          <a:srgbClr val="FFFFFF"/>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9372538"/>
                  </a:ext>
                </a:extLst>
              </a:tr>
              <a:tr h="180975">
                <a:tc>
                  <a:txBody>
                    <a:bodyPr/>
                    <a:lstStyle/>
                    <a:p>
                      <a:pPr algn="ctr" fontAlgn="base">
                        <a:lnSpc>
                          <a:spcPts val="1050"/>
                        </a:lnSpc>
                        <a:buNone/>
                      </a:pPr>
                      <a:r>
                        <a:rPr lang="en-US" sz="900" b="0" i="0">
                          <a:solidFill>
                            <a:srgbClr val="000000"/>
                          </a:solidFill>
                          <a:effectLst/>
                          <a:latin typeface="Arial" panose="020B0604020202020204" pitchFamily="34" charset="0"/>
                        </a:rPr>
                        <a:t>0.99​</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1.00​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0.20​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4954013"/>
                  </a:ext>
                </a:extLst>
              </a:tr>
              <a:tr h="180975">
                <a:tc>
                  <a:txBody>
                    <a:bodyPr/>
                    <a:lstStyle/>
                    <a:p>
                      <a:pPr algn="ctr" fontAlgn="base">
                        <a:lnSpc>
                          <a:spcPts val="1050"/>
                        </a:lnSpc>
                        <a:buNone/>
                      </a:pPr>
                      <a:r>
                        <a:rPr lang="en-US" sz="900" b="0" i="0">
                          <a:solidFill>
                            <a:srgbClr val="000000"/>
                          </a:solidFill>
                          <a:effectLst/>
                          <a:latin typeface="Arial" panose="020B0604020202020204" pitchFamily="34" charset="0"/>
                        </a:rPr>
                        <a:t>0.90​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0.91​</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0.50​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50159066"/>
                  </a:ext>
                </a:extLst>
              </a:tr>
              <a:tr h="180975">
                <a:tc>
                  <a:txBody>
                    <a:bodyPr/>
                    <a:lstStyle/>
                    <a:p>
                      <a:pPr algn="ctr" fontAlgn="base">
                        <a:lnSpc>
                          <a:spcPts val="1050"/>
                        </a:lnSpc>
                        <a:buNone/>
                      </a:pPr>
                      <a:r>
                        <a:rPr lang="en-US" sz="900" b="0" i="0">
                          <a:solidFill>
                            <a:srgbClr val="000000"/>
                          </a:solidFill>
                          <a:effectLst/>
                          <a:latin typeface="Arial" panose="020B0604020202020204" pitchFamily="34" charset="0"/>
                        </a:rPr>
                        <a:t>0.70​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0.50​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0.99​</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1187722"/>
                  </a:ext>
                </a:extLst>
              </a:tr>
              <a:tr h="180975">
                <a:tc>
                  <a:txBody>
                    <a:bodyPr/>
                    <a:lstStyle/>
                    <a:p>
                      <a:pPr algn="ctr" fontAlgn="base">
                        <a:lnSpc>
                          <a:spcPts val="1050"/>
                        </a:lnSpc>
                        <a:buNone/>
                      </a:pPr>
                      <a:r>
                        <a:rPr lang="en-US" sz="900" b="0" i="0">
                          <a:solidFill>
                            <a:srgbClr val="000000"/>
                          </a:solidFill>
                          <a:effectLst/>
                          <a:latin typeface="Arial" panose="020B0604020202020204" pitchFamily="34" charset="0"/>
                        </a:rPr>
                        <a:t>0.50​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0.50​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0.99​</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2103540"/>
                  </a:ext>
                </a:extLst>
              </a:tr>
              <a:tr h="180975">
                <a:tc>
                  <a:txBody>
                    <a:bodyPr/>
                    <a:lstStyle/>
                    <a:p>
                      <a:pPr algn="ctr" fontAlgn="base">
                        <a:lnSpc>
                          <a:spcPts val="1050"/>
                        </a:lnSpc>
                        <a:buNone/>
                      </a:pPr>
                      <a:r>
                        <a:rPr lang="en-US" sz="900" b="0" i="0">
                          <a:solidFill>
                            <a:srgbClr val="000000"/>
                          </a:solidFill>
                          <a:effectLst/>
                          <a:latin typeface="Arial" panose="020B0604020202020204" pitchFamily="34" charset="0"/>
                        </a:rPr>
                        <a:t>0.01​</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0.01​</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050"/>
                        </a:lnSpc>
                        <a:buNone/>
                      </a:pPr>
                      <a:r>
                        <a:rPr lang="en-US" sz="900" b="0" i="0">
                          <a:solidFill>
                            <a:srgbClr val="000000"/>
                          </a:solidFill>
                          <a:effectLst/>
                          <a:latin typeface="Arial" panose="020B0604020202020204" pitchFamily="34" charset="0"/>
                        </a:rPr>
                        <a:t>1.00​</a:t>
                      </a:r>
                      <a:endParaRPr lang="en-U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5647665"/>
                  </a:ext>
                </a:extLst>
              </a:tr>
            </a:tbl>
          </a:graphicData>
        </a:graphic>
      </p:graphicFrame>
      <p:sp>
        <p:nvSpPr>
          <p:cNvPr id="12" name="Rectangle 2">
            <a:extLst>
              <a:ext uri="{FF2B5EF4-FFF2-40B4-BE49-F238E27FC236}">
                <a16:creationId xmlns:a16="http://schemas.microsoft.com/office/drawing/2014/main" id="{09B2A0CA-A913-2109-F74D-5204E5004D8A}"/>
              </a:ext>
            </a:extLst>
          </p:cNvPr>
          <p:cNvSpPr>
            <a:spLocks noChangeArrowheads="1"/>
          </p:cNvSpPr>
          <p:nvPr/>
        </p:nvSpPr>
        <p:spPr bwMode="auto">
          <a:xfrm>
            <a:off x="4967288" y="31861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7" name="Chart 16">
            <a:extLst>
              <a:ext uri="{FF2B5EF4-FFF2-40B4-BE49-F238E27FC236}">
                <a16:creationId xmlns:a16="http://schemas.microsoft.com/office/drawing/2014/main" id="{AB7D64C7-41B9-7AC7-EB1C-18FE8623729C}"/>
              </a:ext>
            </a:extLst>
          </p:cNvPr>
          <p:cNvGraphicFramePr/>
          <p:nvPr>
            <p:extLst>
              <p:ext uri="{D42A27DB-BD31-4B8C-83A1-F6EECF244321}">
                <p14:modId xmlns:p14="http://schemas.microsoft.com/office/powerpoint/2010/main" val="2473049290"/>
              </p:ext>
            </p:extLst>
          </p:nvPr>
        </p:nvGraphicFramePr>
        <p:xfrm>
          <a:off x="900271" y="2934857"/>
          <a:ext cx="2793929" cy="22190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a:extLst>
              <a:ext uri="{FF2B5EF4-FFF2-40B4-BE49-F238E27FC236}">
                <a16:creationId xmlns:a16="http://schemas.microsoft.com/office/drawing/2014/main" id="{7EA4D8A3-ADCA-AE63-95DB-A9F75B1E0156}"/>
              </a:ext>
            </a:extLst>
          </p:cNvPr>
          <p:cNvGraphicFramePr/>
          <p:nvPr>
            <p:extLst>
              <p:ext uri="{D42A27DB-BD31-4B8C-83A1-F6EECF244321}">
                <p14:modId xmlns:p14="http://schemas.microsoft.com/office/powerpoint/2010/main" val="3582507196"/>
              </p:ext>
            </p:extLst>
          </p:nvPr>
        </p:nvGraphicFramePr>
        <p:xfrm>
          <a:off x="5661553" y="2934856"/>
          <a:ext cx="2461199" cy="2219033"/>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73F21D46-282D-819A-A79C-D84397A0C987}"/>
              </a:ext>
            </a:extLst>
          </p:cNvPr>
          <p:cNvSpPr txBox="1"/>
          <p:nvPr/>
        </p:nvSpPr>
        <p:spPr bwMode="auto">
          <a:xfrm>
            <a:off x="5597074" y="5153889"/>
            <a:ext cx="279392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600">
                <a:cs typeface="Arial" panose="020B0604020202020204" pitchFamily="34" charset="0"/>
              </a:rPr>
              <a:t>The balanced</a:t>
            </a:r>
            <a:r>
              <a:rPr lang="en-US" sz="1600">
                <a:solidFill>
                  <a:srgbClr val="00B0F0"/>
                </a:solidFill>
                <a:cs typeface="Arial" panose="020B0604020202020204" pitchFamily="34" charset="0"/>
              </a:rPr>
              <a:t> AUC-PR </a:t>
            </a:r>
            <a:r>
              <a:rPr lang="en-US" sz="1600">
                <a:cs typeface="Arial" panose="020B0604020202020204" pitchFamily="34" charset="0"/>
              </a:rPr>
              <a:t>metric exposes the drawbacks of a low PPV (high rate of FP) for a low prevalence diagnosis</a:t>
            </a:r>
          </a:p>
        </p:txBody>
      </p:sp>
      <p:sp>
        <p:nvSpPr>
          <p:cNvPr id="21" name="TextBox 20">
            <a:extLst>
              <a:ext uri="{FF2B5EF4-FFF2-40B4-BE49-F238E27FC236}">
                <a16:creationId xmlns:a16="http://schemas.microsoft.com/office/drawing/2014/main" id="{5C7F4CF5-E83F-0780-DE60-049D41886161}"/>
              </a:ext>
            </a:extLst>
          </p:cNvPr>
          <p:cNvSpPr txBox="1"/>
          <p:nvPr/>
        </p:nvSpPr>
        <p:spPr>
          <a:xfrm>
            <a:off x="789961" y="5153889"/>
            <a:ext cx="3291705" cy="1077218"/>
          </a:xfrm>
          <a:prstGeom prst="rect">
            <a:avLst/>
          </a:prstGeom>
          <a:noFill/>
        </p:spPr>
        <p:txBody>
          <a:bodyPr wrap="square" rtlCol="0">
            <a:spAutoFit/>
          </a:bodyPr>
          <a:lstStyle/>
          <a:p>
            <a:pPr algn="ctr"/>
            <a:r>
              <a:rPr lang="en-US" sz="1600">
                <a:cs typeface="Arial" panose="020B0604020202020204" pitchFamily="34" charset="0"/>
              </a:rPr>
              <a:t>A high </a:t>
            </a:r>
            <a:r>
              <a:rPr lang="en-US" sz="1600">
                <a:solidFill>
                  <a:srgbClr val="00B0F0"/>
                </a:solidFill>
                <a:cs typeface="Arial" panose="020B0604020202020204" pitchFamily="34" charset="0"/>
              </a:rPr>
              <a:t>AUC-ROC</a:t>
            </a:r>
            <a:r>
              <a:rPr lang="en-US" sz="1600">
                <a:cs typeface="Arial" panose="020B0604020202020204" pitchFamily="34" charset="0"/>
              </a:rPr>
              <a:t> can suggest excellent separation between classes, but still hide a low precision for a low prevalence diagnosis</a:t>
            </a:r>
          </a:p>
        </p:txBody>
      </p:sp>
    </p:spTree>
    <p:extLst>
      <p:ext uri="{BB962C8B-B14F-4D97-AF65-F5344CB8AC3E}">
        <p14:creationId xmlns:p14="http://schemas.microsoft.com/office/powerpoint/2010/main" val="7576649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7B70C-928C-7C59-96F1-96D8B489D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629547-9B0D-3C36-471F-5B1BF906BA7D}"/>
              </a:ext>
            </a:extLst>
          </p:cNvPr>
          <p:cNvSpPr>
            <a:spLocks noGrp="1"/>
          </p:cNvSpPr>
          <p:nvPr>
            <p:ph type="title"/>
          </p:nvPr>
        </p:nvSpPr>
        <p:spPr>
          <a:xfrm>
            <a:off x="505258" y="4372293"/>
            <a:ext cx="10972482" cy="1143000"/>
          </a:xfrm>
        </p:spPr>
        <p:txBody>
          <a:bodyPr/>
          <a:lstStyle/>
          <a:p>
            <a:r>
              <a:rPr lang="en-US"/>
              <a:t>SOFTWARE FRAMEWORKS</a:t>
            </a:r>
          </a:p>
        </p:txBody>
      </p:sp>
      <p:sp>
        <p:nvSpPr>
          <p:cNvPr id="4" name="Footer Placeholder 3">
            <a:extLst>
              <a:ext uri="{FF2B5EF4-FFF2-40B4-BE49-F238E27FC236}">
                <a16:creationId xmlns:a16="http://schemas.microsoft.com/office/drawing/2014/main" id="{BE0E2FFB-D60C-6F72-E743-1C87C91E3709}"/>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3" name="TextBox 2">
            <a:extLst>
              <a:ext uri="{FF2B5EF4-FFF2-40B4-BE49-F238E27FC236}">
                <a16:creationId xmlns:a16="http://schemas.microsoft.com/office/drawing/2014/main" id="{B9A0DC86-AF0C-831E-A886-4E1850BB8E07}"/>
              </a:ext>
            </a:extLst>
          </p:cNvPr>
          <p:cNvSpPr txBox="1"/>
          <p:nvPr/>
        </p:nvSpPr>
        <p:spPr bwMode="auto">
          <a:xfrm>
            <a:off x="6225309" y="6003636"/>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l">
              <a:buClr>
                <a:schemeClr val="tx1">
                  <a:lumMod val="75000"/>
                  <a:lumOff val="25000"/>
                </a:schemeClr>
              </a:buClr>
            </a:pP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5" name="TextBox 4">
            <a:extLst>
              <a:ext uri="{FF2B5EF4-FFF2-40B4-BE49-F238E27FC236}">
                <a16:creationId xmlns:a16="http://schemas.microsoft.com/office/drawing/2014/main" id="{D33A2507-6206-4C3B-0688-661CC5387066}"/>
              </a:ext>
            </a:extLst>
          </p:cNvPr>
          <p:cNvSpPr txBox="1"/>
          <p:nvPr/>
        </p:nvSpPr>
        <p:spPr bwMode="auto">
          <a:xfrm>
            <a:off x="914400" y="5615709"/>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l">
              <a:buClr>
                <a:schemeClr val="tx1">
                  <a:lumMod val="75000"/>
                  <a:lumOff val="25000"/>
                </a:schemeClr>
              </a:buClr>
            </a:pP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Tree>
    <p:extLst>
      <p:ext uri="{BB962C8B-B14F-4D97-AF65-F5344CB8AC3E}">
        <p14:creationId xmlns:p14="http://schemas.microsoft.com/office/powerpoint/2010/main" val="264266425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6F9C-161E-1E32-3BCB-9F1C81836DBB}"/>
              </a:ext>
            </a:extLst>
          </p:cNvPr>
          <p:cNvSpPr>
            <a:spLocks noGrp="1"/>
          </p:cNvSpPr>
          <p:nvPr>
            <p:ph type="title"/>
          </p:nvPr>
        </p:nvSpPr>
        <p:spPr/>
        <p:txBody>
          <a:bodyPr/>
          <a:lstStyle/>
          <a:p>
            <a:r>
              <a:rPr lang="en-US" err="1"/>
              <a:t>Ollama</a:t>
            </a:r>
            <a:endParaRPr lang="en-US"/>
          </a:p>
        </p:txBody>
      </p:sp>
      <p:sp>
        <p:nvSpPr>
          <p:cNvPr id="3" name="Content Placeholder 2">
            <a:extLst>
              <a:ext uri="{FF2B5EF4-FFF2-40B4-BE49-F238E27FC236}">
                <a16:creationId xmlns:a16="http://schemas.microsoft.com/office/drawing/2014/main" id="{1B58E76B-CF26-83C8-CBF2-0BEB1378C10C}"/>
              </a:ext>
            </a:extLst>
          </p:cNvPr>
          <p:cNvSpPr>
            <a:spLocks noGrp="1"/>
          </p:cNvSpPr>
          <p:nvPr>
            <p:ph idx="1"/>
          </p:nvPr>
        </p:nvSpPr>
        <p:spPr>
          <a:xfrm>
            <a:off x="619156" y="1544625"/>
            <a:ext cx="5615389" cy="4525963"/>
          </a:xfrm>
        </p:spPr>
        <p:txBody>
          <a:bodyPr/>
          <a:lstStyle/>
          <a:p>
            <a:r>
              <a:rPr lang="en-US" sz="2000">
                <a:hlinkClick r:id="rId2"/>
              </a:rPr>
              <a:t>https://ollama.com</a:t>
            </a:r>
            <a:endParaRPr lang="en-US" sz="2000"/>
          </a:p>
          <a:p>
            <a:r>
              <a:rPr lang="en-US" sz="2000"/>
              <a:t>Easy deployment of models​</a:t>
            </a:r>
          </a:p>
          <a:p>
            <a:r>
              <a:rPr lang="en-US" sz="2000"/>
              <a:t>Install​</a:t>
            </a:r>
          </a:p>
          <a:p>
            <a:r>
              <a:rPr lang="en-US" sz="2000"/>
              <a:t>Linux - </a:t>
            </a:r>
            <a:r>
              <a:rPr lang="en-US" sz="2000" err="1"/>
              <a:t>commandline</a:t>
            </a:r>
            <a:r>
              <a:rPr lang="en-US" sz="2000"/>
              <a:t> code​</a:t>
            </a:r>
          </a:p>
          <a:p>
            <a:r>
              <a:rPr lang="en-US" sz="2000"/>
              <a:t>MacOS – homebrew​</a:t>
            </a:r>
          </a:p>
          <a:p>
            <a:r>
              <a:rPr lang="en-US" sz="2000"/>
              <a:t>Win – executable or </a:t>
            </a:r>
            <a:r>
              <a:rPr lang="en-US" sz="2000" err="1"/>
              <a:t>commandline</a:t>
            </a:r>
            <a:r>
              <a:rPr lang="en-US" sz="2000"/>
              <a:t> within WSL</a:t>
            </a:r>
          </a:p>
          <a:p>
            <a:pPr marL="1587" indent="0">
              <a:buNone/>
            </a:pPr>
            <a:endParaRPr lang="en-US" sz="2000"/>
          </a:p>
        </p:txBody>
      </p:sp>
      <p:sp>
        <p:nvSpPr>
          <p:cNvPr id="4" name="Footer Placeholder 3">
            <a:extLst>
              <a:ext uri="{FF2B5EF4-FFF2-40B4-BE49-F238E27FC236}">
                <a16:creationId xmlns:a16="http://schemas.microsoft.com/office/drawing/2014/main" id="{6762DEE1-3058-80A0-BA32-A9F139291BEE}"/>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6" name="Picture 5" descr="A screenshot of a computer&#10;&#10;AI-generated content may be incorrect.">
            <a:extLst>
              <a:ext uri="{FF2B5EF4-FFF2-40B4-BE49-F238E27FC236}">
                <a16:creationId xmlns:a16="http://schemas.microsoft.com/office/drawing/2014/main" id="{6F2C42EA-E5B7-B0BD-F6DC-087B84347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215" y="0"/>
            <a:ext cx="6630642" cy="6198762"/>
          </a:xfrm>
          <a:prstGeom prst="rect">
            <a:avLst/>
          </a:prstGeom>
          <a:ln>
            <a:solidFill>
              <a:schemeClr val="accent1"/>
            </a:solidFill>
          </a:ln>
        </p:spPr>
      </p:pic>
    </p:spTree>
    <p:extLst>
      <p:ext uri="{BB962C8B-B14F-4D97-AF65-F5344CB8AC3E}">
        <p14:creationId xmlns:p14="http://schemas.microsoft.com/office/powerpoint/2010/main" val="32956594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2F431-DAAC-8F11-834F-F71801E71C33}"/>
            </a:ext>
          </a:extLst>
        </p:cNvPr>
        <p:cNvGrpSpPr/>
        <p:nvPr/>
      </p:nvGrpSpPr>
      <p:grpSpPr>
        <a:xfrm>
          <a:off x="0" y="0"/>
          <a:ext cx="0" cy="0"/>
          <a:chOff x="0" y="0"/>
          <a:chExt cx="0" cy="0"/>
        </a:xfrm>
      </p:grpSpPr>
      <p:pic>
        <p:nvPicPr>
          <p:cNvPr id="3074" name="Picture 2" descr="Skull Crossbones Svg Vector Cut file for Cricut, Silhouette, Pdf Png Eps  Dxf, Decal, Sticker, Vinyl, Pin">
            <a:extLst>
              <a:ext uri="{FF2B5EF4-FFF2-40B4-BE49-F238E27FC236}">
                <a16:creationId xmlns:a16="http://schemas.microsoft.com/office/drawing/2014/main" id="{EF8E4308-1718-1B5E-3AF1-384A47A81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106" y="-384313"/>
            <a:ext cx="3125787" cy="312506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5A677B7-1693-2CDC-5C5C-4F59B9E91286}"/>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3" name="Content Placeholder 2">
            <a:extLst>
              <a:ext uri="{FF2B5EF4-FFF2-40B4-BE49-F238E27FC236}">
                <a16:creationId xmlns:a16="http://schemas.microsoft.com/office/drawing/2014/main" id="{78D690C6-E653-4DDD-1855-7B71C019E54A}"/>
              </a:ext>
            </a:extLst>
          </p:cNvPr>
          <p:cNvSpPr>
            <a:spLocks noGrp="1"/>
          </p:cNvSpPr>
          <p:nvPr>
            <p:ph idx="1"/>
          </p:nvPr>
        </p:nvSpPr>
        <p:spPr>
          <a:xfrm>
            <a:off x="1000537" y="2460056"/>
            <a:ext cx="10190924" cy="4344936"/>
          </a:xfrm>
        </p:spPr>
        <p:txBody>
          <a:bodyPr/>
          <a:lstStyle/>
          <a:p>
            <a:pPr indent="-455295">
              <a:buNone/>
            </a:pPr>
            <a:r>
              <a:rPr lang="en-US" b="1" dirty="0">
                <a:solidFill>
                  <a:schemeClr val="tx1"/>
                </a:solidFill>
                <a:cs typeface="Calibri"/>
              </a:rPr>
              <a:t>PLEASE</a:t>
            </a:r>
            <a:r>
              <a:rPr lang="en-US" dirty="0">
                <a:solidFill>
                  <a:schemeClr val="tx1"/>
                </a:solidFill>
                <a:cs typeface="Calibri"/>
              </a:rPr>
              <a:t>, before using any of these tools with patient data understand:</a:t>
            </a:r>
          </a:p>
          <a:p>
            <a:pPr marL="573405" indent="-571500"/>
            <a:r>
              <a:rPr lang="en-US" dirty="0">
                <a:solidFill>
                  <a:schemeClr val="tx1"/>
                </a:solidFill>
                <a:cs typeface="Calibri"/>
              </a:rPr>
              <a:t>your local AI governance</a:t>
            </a:r>
          </a:p>
          <a:p>
            <a:pPr marL="573405" indent="-571500"/>
            <a:r>
              <a:rPr lang="en-US" dirty="0">
                <a:solidFill>
                  <a:schemeClr val="tx1"/>
                </a:solidFill>
                <a:cs typeface="Calibri"/>
              </a:rPr>
              <a:t>Model and where it is hosted</a:t>
            </a:r>
          </a:p>
          <a:p>
            <a:pPr marL="573405" indent="-571500"/>
            <a:r>
              <a:rPr lang="en-US" dirty="0">
                <a:solidFill>
                  <a:schemeClr val="tx1"/>
                </a:solidFill>
                <a:cs typeface="Calibri"/>
              </a:rPr>
              <a:t>Where your data is going</a:t>
            </a:r>
          </a:p>
          <a:p>
            <a:pPr marL="573405" indent="-571500"/>
            <a:r>
              <a:rPr lang="en-US" dirty="0">
                <a:solidFill>
                  <a:schemeClr val="tx1"/>
                </a:solidFill>
                <a:cs typeface="Calibri"/>
              </a:rPr>
              <a:t>Compliance and IRB restrictions</a:t>
            </a:r>
            <a:endParaRPr lang="en-US" dirty="0">
              <a:solidFill>
                <a:schemeClr val="tx1"/>
              </a:solidFill>
            </a:endParaRPr>
          </a:p>
        </p:txBody>
      </p:sp>
    </p:spTree>
    <p:extLst>
      <p:ext uri="{BB962C8B-B14F-4D97-AF65-F5344CB8AC3E}">
        <p14:creationId xmlns:p14="http://schemas.microsoft.com/office/powerpoint/2010/main" val="800076439"/>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59806-F01C-F19D-4B6E-42162CBBD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F578B-24B5-5AE9-62C3-E6F9EDA187AA}"/>
              </a:ext>
            </a:extLst>
          </p:cNvPr>
          <p:cNvSpPr>
            <a:spLocks noGrp="1"/>
          </p:cNvSpPr>
          <p:nvPr>
            <p:ph type="title"/>
          </p:nvPr>
        </p:nvSpPr>
        <p:spPr/>
        <p:txBody>
          <a:bodyPr/>
          <a:lstStyle/>
          <a:p>
            <a:r>
              <a:rPr lang="en-US" err="1"/>
              <a:t>Ollama</a:t>
            </a:r>
            <a:r>
              <a:rPr lang="en-US"/>
              <a:t> Repository</a:t>
            </a:r>
          </a:p>
        </p:txBody>
      </p:sp>
      <p:sp>
        <p:nvSpPr>
          <p:cNvPr id="3" name="Content Placeholder 2">
            <a:extLst>
              <a:ext uri="{FF2B5EF4-FFF2-40B4-BE49-F238E27FC236}">
                <a16:creationId xmlns:a16="http://schemas.microsoft.com/office/drawing/2014/main" id="{2CF03A2C-40A8-7786-E56D-445CF33CFCDD}"/>
              </a:ext>
            </a:extLst>
          </p:cNvPr>
          <p:cNvSpPr>
            <a:spLocks noGrp="1"/>
          </p:cNvSpPr>
          <p:nvPr>
            <p:ph idx="1"/>
          </p:nvPr>
        </p:nvSpPr>
        <p:spPr>
          <a:xfrm>
            <a:off x="619156" y="1544625"/>
            <a:ext cx="6058370" cy="4525963"/>
          </a:xfrm>
        </p:spPr>
        <p:txBody>
          <a:bodyPr/>
          <a:lstStyle/>
          <a:p>
            <a:r>
              <a:rPr lang="en-US" sz="2800">
                <a:hlinkClick r:id="rId2"/>
              </a:rPr>
              <a:t>https://ollama.com/search</a:t>
            </a:r>
            <a:endParaRPr lang="en-US" sz="2800"/>
          </a:p>
          <a:p>
            <a:r>
              <a:rPr lang="en-US" sz="2800"/>
              <a:t>Vast repository of open-source models</a:t>
            </a:r>
          </a:p>
          <a:p>
            <a:r>
              <a:rPr lang="en-US" sz="2800"/>
              <a:t>Pay attention to:</a:t>
            </a:r>
          </a:p>
          <a:p>
            <a:pPr lvl="1"/>
            <a:r>
              <a:rPr lang="en-US" sz="1800"/>
              <a:t># of parameters</a:t>
            </a:r>
          </a:p>
          <a:p>
            <a:pPr lvl="1"/>
            <a:r>
              <a:rPr lang="en-US" sz="1800"/>
              <a:t>Size in GB</a:t>
            </a:r>
          </a:p>
          <a:p>
            <a:pPr lvl="1"/>
            <a:r>
              <a:rPr lang="en-US" sz="1800" err="1"/>
              <a:t>Receny</a:t>
            </a:r>
            <a:endParaRPr lang="en-US" sz="1800"/>
          </a:p>
        </p:txBody>
      </p:sp>
      <p:sp>
        <p:nvSpPr>
          <p:cNvPr id="4" name="Footer Placeholder 3">
            <a:extLst>
              <a:ext uri="{FF2B5EF4-FFF2-40B4-BE49-F238E27FC236}">
                <a16:creationId xmlns:a16="http://schemas.microsoft.com/office/drawing/2014/main" id="{58333726-1BC2-3DF7-05D2-0FF96FF41979}"/>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7" name="Picture 6" descr="A screenshot of a computer&#10;&#10;AI-generated content may be incorrect.">
            <a:extLst>
              <a:ext uri="{FF2B5EF4-FFF2-40B4-BE49-F238E27FC236}">
                <a16:creationId xmlns:a16="http://schemas.microsoft.com/office/drawing/2014/main" id="{978A1C89-725B-7689-34E3-E6E068E06E67}"/>
              </a:ext>
            </a:extLst>
          </p:cNvPr>
          <p:cNvPicPr>
            <a:picLocks noChangeAspect="1"/>
          </p:cNvPicPr>
          <p:nvPr/>
        </p:nvPicPr>
        <p:blipFill>
          <a:blip r:embed="rId3">
            <a:extLst>
              <a:ext uri="{28A0092B-C50C-407E-A947-70E740481C1C}">
                <a14:useLocalDpi xmlns:a14="http://schemas.microsoft.com/office/drawing/2010/main" val="0"/>
              </a:ext>
            </a:extLst>
          </a:blip>
          <a:srcRect r="244" b="12407"/>
          <a:stretch/>
        </p:blipFill>
        <p:spPr>
          <a:xfrm>
            <a:off x="6936510" y="1"/>
            <a:ext cx="6630642" cy="6198762"/>
          </a:xfrm>
          <a:prstGeom prst="rect">
            <a:avLst/>
          </a:prstGeom>
          <a:ln>
            <a:solidFill>
              <a:schemeClr val="accent1"/>
            </a:solidFill>
          </a:ln>
        </p:spPr>
      </p:pic>
    </p:spTree>
    <p:extLst>
      <p:ext uri="{BB962C8B-B14F-4D97-AF65-F5344CB8AC3E}">
        <p14:creationId xmlns:p14="http://schemas.microsoft.com/office/powerpoint/2010/main" val="3225953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1C72-D752-6E50-A0E7-DDC9084EF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ED5B4-A69E-A399-00E5-0BE895002FC9}"/>
              </a:ext>
            </a:extLst>
          </p:cNvPr>
          <p:cNvSpPr>
            <a:spLocks noGrp="1"/>
          </p:cNvSpPr>
          <p:nvPr>
            <p:ph type="title"/>
          </p:nvPr>
        </p:nvSpPr>
        <p:spPr/>
        <p:txBody>
          <a:bodyPr/>
          <a:lstStyle/>
          <a:p>
            <a:r>
              <a:rPr lang="en-US" err="1"/>
              <a:t>Ollama</a:t>
            </a:r>
            <a:r>
              <a:rPr lang="en-US"/>
              <a:t> Models</a:t>
            </a:r>
          </a:p>
        </p:txBody>
      </p:sp>
      <p:sp>
        <p:nvSpPr>
          <p:cNvPr id="3" name="Content Placeholder 2">
            <a:extLst>
              <a:ext uri="{FF2B5EF4-FFF2-40B4-BE49-F238E27FC236}">
                <a16:creationId xmlns:a16="http://schemas.microsoft.com/office/drawing/2014/main" id="{5A1D616F-1451-BCBB-E642-04B11B6C1890}"/>
              </a:ext>
            </a:extLst>
          </p:cNvPr>
          <p:cNvSpPr>
            <a:spLocks noGrp="1"/>
          </p:cNvSpPr>
          <p:nvPr>
            <p:ph idx="1"/>
          </p:nvPr>
        </p:nvSpPr>
        <p:spPr>
          <a:xfrm>
            <a:off x="619156" y="1544625"/>
            <a:ext cx="5615389" cy="4525963"/>
          </a:xfrm>
        </p:spPr>
        <p:txBody>
          <a:bodyPr/>
          <a:lstStyle/>
          <a:p>
            <a:r>
              <a:rPr lang="en-US" sz="2000"/>
              <a:t>Pay attention to informational materials below</a:t>
            </a:r>
          </a:p>
          <a:p>
            <a:r>
              <a:rPr lang="en-US" sz="2000"/>
              <a:t>Understand the message template model expects</a:t>
            </a:r>
          </a:p>
          <a:p>
            <a:r>
              <a:rPr lang="en-US" sz="2000"/>
              <a:t>Extras</a:t>
            </a:r>
          </a:p>
          <a:p>
            <a:pPr lvl="1"/>
            <a:r>
              <a:rPr lang="en-US" sz="1600"/>
              <a:t>Images</a:t>
            </a:r>
          </a:p>
          <a:p>
            <a:pPr lvl="1"/>
            <a:r>
              <a:rPr lang="en-US" sz="1600"/>
              <a:t>Tools</a:t>
            </a:r>
          </a:p>
        </p:txBody>
      </p:sp>
      <p:sp>
        <p:nvSpPr>
          <p:cNvPr id="4" name="Footer Placeholder 3">
            <a:extLst>
              <a:ext uri="{FF2B5EF4-FFF2-40B4-BE49-F238E27FC236}">
                <a16:creationId xmlns:a16="http://schemas.microsoft.com/office/drawing/2014/main" id="{82895598-292C-3706-7A69-070F8D50FF5C}"/>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10" name="Picture 9" descr="A screenshot of a computer&#10;&#10;AI-generated content may be incorrect.">
            <a:extLst>
              <a:ext uri="{FF2B5EF4-FFF2-40B4-BE49-F238E27FC236}">
                <a16:creationId xmlns:a16="http://schemas.microsoft.com/office/drawing/2014/main" id="{951FE943-2911-5F74-15C4-E0522B01ABFC}"/>
              </a:ext>
            </a:extLst>
          </p:cNvPr>
          <p:cNvPicPr>
            <a:picLocks noChangeAspect="1"/>
          </p:cNvPicPr>
          <p:nvPr/>
        </p:nvPicPr>
        <p:blipFill>
          <a:blip r:embed="rId2">
            <a:extLst>
              <a:ext uri="{28A0092B-C50C-407E-A947-70E740481C1C}">
                <a14:useLocalDpi xmlns:a14="http://schemas.microsoft.com/office/drawing/2010/main" val="0"/>
              </a:ext>
            </a:extLst>
          </a:blip>
          <a:srcRect b="49560"/>
          <a:stretch/>
        </p:blipFill>
        <p:spPr>
          <a:xfrm>
            <a:off x="6350865" y="281679"/>
            <a:ext cx="9636260" cy="5943691"/>
          </a:xfrm>
          <a:prstGeom prst="rect">
            <a:avLst/>
          </a:prstGeom>
          <a:ln>
            <a:solidFill>
              <a:schemeClr val="accent1"/>
            </a:solidFill>
          </a:ln>
        </p:spPr>
      </p:pic>
      <p:cxnSp>
        <p:nvCxnSpPr>
          <p:cNvPr id="12" name="Straight Arrow Connector 11">
            <a:extLst>
              <a:ext uri="{FF2B5EF4-FFF2-40B4-BE49-F238E27FC236}">
                <a16:creationId xmlns:a16="http://schemas.microsoft.com/office/drawing/2014/main" id="{49F14289-816B-95E9-9B92-D4EA023DCA62}"/>
              </a:ext>
            </a:extLst>
          </p:cNvPr>
          <p:cNvCxnSpPr/>
          <p:nvPr/>
        </p:nvCxnSpPr>
        <p:spPr>
          <a:xfrm>
            <a:off x="7416071" y="1719787"/>
            <a:ext cx="175491" cy="129309"/>
          </a:xfrm>
          <a:prstGeom prst="straightConnector1">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1F0EB9A-2B1C-EF93-717F-C345C3B32B37}"/>
              </a:ext>
            </a:extLst>
          </p:cNvPr>
          <p:cNvCxnSpPr/>
          <p:nvPr/>
        </p:nvCxnSpPr>
        <p:spPr>
          <a:xfrm>
            <a:off x="10967732" y="4065251"/>
            <a:ext cx="175491" cy="129309"/>
          </a:xfrm>
          <a:prstGeom prst="straightConnector1">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1450C36-4C00-E356-D516-6F136CF06F60}"/>
              </a:ext>
            </a:extLst>
          </p:cNvPr>
          <p:cNvCxnSpPr/>
          <p:nvPr/>
        </p:nvCxnSpPr>
        <p:spPr>
          <a:xfrm>
            <a:off x="7591562" y="4065252"/>
            <a:ext cx="175491" cy="129309"/>
          </a:xfrm>
          <a:prstGeom prst="straightConnector1">
            <a:avLst/>
          </a:prstGeom>
          <a:ln w="76200">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6293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1BA0D-1A4B-CD4C-511F-B2EFCFD1E6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B9157-904B-F0C8-668B-753A34E3AD4A}"/>
              </a:ext>
            </a:extLst>
          </p:cNvPr>
          <p:cNvSpPr>
            <a:spLocks noGrp="1"/>
          </p:cNvSpPr>
          <p:nvPr>
            <p:ph type="title"/>
          </p:nvPr>
        </p:nvSpPr>
        <p:spPr/>
        <p:txBody>
          <a:bodyPr/>
          <a:lstStyle/>
          <a:p>
            <a:r>
              <a:rPr lang="en-US" err="1"/>
              <a:t>Ollama</a:t>
            </a:r>
            <a:r>
              <a:rPr lang="en-US"/>
              <a:t> up and running</a:t>
            </a:r>
          </a:p>
        </p:txBody>
      </p:sp>
      <p:sp>
        <p:nvSpPr>
          <p:cNvPr id="3" name="Content Placeholder 2">
            <a:extLst>
              <a:ext uri="{FF2B5EF4-FFF2-40B4-BE49-F238E27FC236}">
                <a16:creationId xmlns:a16="http://schemas.microsoft.com/office/drawing/2014/main" id="{96AE566C-6B48-29EF-C9F6-75AD2297D97B}"/>
              </a:ext>
            </a:extLst>
          </p:cNvPr>
          <p:cNvSpPr>
            <a:spLocks noGrp="1"/>
          </p:cNvSpPr>
          <p:nvPr>
            <p:ph idx="1"/>
          </p:nvPr>
        </p:nvSpPr>
        <p:spPr>
          <a:xfrm>
            <a:off x="619157" y="1544625"/>
            <a:ext cx="5107876" cy="4525963"/>
          </a:xfrm>
        </p:spPr>
        <p:txBody>
          <a:bodyPr/>
          <a:lstStyle/>
          <a:p>
            <a:pPr marL="1587" indent="0">
              <a:buNone/>
            </a:pPr>
            <a:r>
              <a:rPr lang="en-US" sz="2000"/>
              <a:t>Basic Commands​</a:t>
            </a:r>
          </a:p>
          <a:p>
            <a:pPr lvl="1"/>
            <a:r>
              <a:rPr lang="en-US" sz="1600" err="1">
                <a:latin typeface="Andale Mono" panose="020B0509000000000004" pitchFamily="49" charset="0"/>
              </a:rPr>
              <a:t>ollama</a:t>
            </a:r>
            <a:r>
              <a:rPr lang="en-US" sz="1600">
                <a:latin typeface="Andale Mono" panose="020B0509000000000004" pitchFamily="49" charset="0"/>
              </a:rPr>
              <a:t> pull llama3.3​</a:t>
            </a:r>
          </a:p>
          <a:p>
            <a:pPr lvl="2"/>
            <a:r>
              <a:rPr lang="en-US" sz="1600"/>
              <a:t>Downloads a new model onto your local machine​</a:t>
            </a:r>
          </a:p>
          <a:p>
            <a:pPr lvl="1"/>
            <a:r>
              <a:rPr lang="en-US" sz="1600" err="1">
                <a:latin typeface="Andale Mono" panose="020B0509000000000004" pitchFamily="49" charset="0"/>
              </a:rPr>
              <a:t>ollama</a:t>
            </a:r>
            <a:r>
              <a:rPr lang="en-US" sz="1600">
                <a:latin typeface="Andale Mono" panose="020B0509000000000004" pitchFamily="49" charset="0"/>
              </a:rPr>
              <a:t> list​</a:t>
            </a:r>
          </a:p>
          <a:p>
            <a:pPr lvl="2"/>
            <a:r>
              <a:rPr lang="en-US" sz="1600"/>
              <a:t>Shows the models you have locally​</a:t>
            </a:r>
          </a:p>
          <a:p>
            <a:pPr lvl="1"/>
            <a:r>
              <a:rPr lang="en-US" sz="1600" err="1">
                <a:latin typeface="Andale Mono" panose="020B0509000000000004" pitchFamily="49" charset="0"/>
              </a:rPr>
              <a:t>ollama</a:t>
            </a:r>
            <a:r>
              <a:rPr lang="en-US" sz="1600">
                <a:latin typeface="Andale Mono" panose="020B0509000000000004" pitchFamily="49" charset="0"/>
              </a:rPr>
              <a:t> run llama3.3​</a:t>
            </a:r>
          </a:p>
          <a:p>
            <a:pPr lvl="2"/>
            <a:r>
              <a:rPr lang="en-US" sz="1600"/>
              <a:t>Runs the local model as an interactive prompt on your machine</a:t>
            </a:r>
          </a:p>
        </p:txBody>
      </p:sp>
      <p:sp>
        <p:nvSpPr>
          <p:cNvPr id="4" name="Footer Placeholder 3">
            <a:extLst>
              <a:ext uri="{FF2B5EF4-FFF2-40B4-BE49-F238E27FC236}">
                <a16:creationId xmlns:a16="http://schemas.microsoft.com/office/drawing/2014/main" id="{EAE03FC5-8309-61F6-8D52-07802F9769B6}"/>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8" name="TextBox 7">
            <a:extLst>
              <a:ext uri="{FF2B5EF4-FFF2-40B4-BE49-F238E27FC236}">
                <a16:creationId xmlns:a16="http://schemas.microsoft.com/office/drawing/2014/main" id="{44D9708B-8604-667D-6ADD-991F5EBBB843}"/>
              </a:ext>
            </a:extLst>
          </p:cNvPr>
          <p:cNvSpPr txBox="1"/>
          <p:nvPr/>
        </p:nvSpPr>
        <p:spPr bwMode="auto">
          <a:xfrm>
            <a:off x="5727032" y="281679"/>
            <a:ext cx="6464968" cy="5788909"/>
          </a:xfrm>
          <a:prstGeom prst="rect">
            <a:avLst/>
          </a:prstGeom>
          <a:solidFill>
            <a:schemeClr val="tx1"/>
          </a:solidFill>
          <a:ln w="9525">
            <a:solidFill>
              <a:schemeClr val="tx1"/>
            </a:solidFill>
            <a:miter lim="800000"/>
            <a:headEnd/>
            <a:tailEnd/>
          </a:ln>
        </p:spPr>
        <p:txBody>
          <a:bodyPr vert="horz" wrap="square" lIns="121899" tIns="60949" rIns="121899" bIns="60949" numCol="1" rtlCol="0" anchor="t" anchorCtr="0" compatLnSpc="1">
            <a:prstTxWarp prst="textNoShape">
              <a:avLst/>
            </a:prstTxWarp>
            <a:noAutofit/>
          </a:bodyPr>
          <a:lstStyle/>
          <a:p>
            <a:pPr algn="l" rtl="0" fontAlgn="base">
              <a:buNone/>
            </a:pPr>
            <a:r>
              <a:rPr lang="en-US" sz="1100" b="0" i="0" u="none" strike="noStrike" err="1">
                <a:solidFill>
                  <a:schemeClr val="bg1"/>
                </a:solidFill>
                <a:effectLst/>
                <a:latin typeface="Andale Mono" panose="020B0509000000000004" pitchFamily="49" charset="0"/>
              </a:rPr>
              <a:t>nmc@mac</a:t>
            </a:r>
            <a:r>
              <a:rPr lang="en-US" sz="1100" b="0" i="0" u="none" strike="noStrike">
                <a:solidFill>
                  <a:schemeClr val="bg1"/>
                </a:solidFill>
                <a:effectLst/>
                <a:latin typeface="Andale Mono" panose="020B0509000000000004" pitchFamily="49" charset="0"/>
              </a:rPr>
              <a:t> ~ % </a:t>
            </a:r>
            <a:r>
              <a:rPr lang="en-US" sz="1100" b="1" i="0" u="none" strike="noStrike">
                <a:solidFill>
                  <a:schemeClr val="bg1"/>
                </a:solidFill>
                <a:effectLst/>
                <a:latin typeface="Andale Mono" panose="020B0509000000000004" pitchFamily="49" charset="0"/>
              </a:rPr>
              <a:t>brew install </a:t>
            </a:r>
            <a:r>
              <a:rPr lang="en-US" sz="1100" b="1" i="0" u="none" strike="noStrike" err="1">
                <a:solidFill>
                  <a:schemeClr val="bg1"/>
                </a:solidFill>
                <a:effectLst/>
                <a:latin typeface="Andale Mono" panose="020B0509000000000004" pitchFamily="49" charset="0"/>
              </a:rPr>
              <a:t>ollama</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err="1">
                <a:solidFill>
                  <a:schemeClr val="bg1"/>
                </a:solidFill>
                <a:effectLst/>
                <a:latin typeface="Andale Mono" panose="020B0509000000000004" pitchFamily="49" charset="0"/>
              </a:rPr>
              <a:t>nmc@mac</a:t>
            </a:r>
            <a:r>
              <a:rPr lang="en-US" sz="1100" b="0" i="0" u="none" strike="noStrike">
                <a:solidFill>
                  <a:schemeClr val="bg1"/>
                </a:solidFill>
                <a:effectLst/>
                <a:latin typeface="Andale Mono" panose="020B0509000000000004" pitchFamily="49" charset="0"/>
              </a:rPr>
              <a:t> ~ % </a:t>
            </a:r>
            <a:r>
              <a:rPr lang="en-US" sz="1100" b="1" i="0" u="none" strike="noStrike" err="1">
                <a:solidFill>
                  <a:schemeClr val="bg1"/>
                </a:solidFill>
                <a:effectLst/>
                <a:latin typeface="Andale Mono" panose="020B0509000000000004" pitchFamily="49" charset="0"/>
              </a:rPr>
              <a:t>ollama</a:t>
            </a:r>
            <a:r>
              <a:rPr lang="en-US" sz="1100" b="1" i="0" u="none" strike="noStrike">
                <a:solidFill>
                  <a:schemeClr val="bg1"/>
                </a:solidFill>
                <a:effectLst/>
                <a:latin typeface="Andale Mono" panose="020B0509000000000004" pitchFamily="49" charset="0"/>
              </a:rPr>
              <a:t> run phi4-mini</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&gt;&gt;&gt; Send a message (/? for help)</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err="1">
                <a:solidFill>
                  <a:schemeClr val="bg1"/>
                </a:solidFill>
                <a:effectLst/>
                <a:latin typeface="Andale Mono" panose="020B0509000000000004" pitchFamily="49" charset="0"/>
              </a:rPr>
              <a:t>nmc@mac</a:t>
            </a:r>
            <a:r>
              <a:rPr lang="en-US" sz="1100" b="0" i="0" u="none" strike="noStrike">
                <a:solidFill>
                  <a:schemeClr val="bg1"/>
                </a:solidFill>
                <a:effectLst/>
                <a:latin typeface="Andale Mono" panose="020B0509000000000004" pitchFamily="49" charset="0"/>
              </a:rPr>
              <a:t> ~ % </a:t>
            </a:r>
            <a:r>
              <a:rPr lang="en-US" sz="1100" b="0" i="0" u="none" strike="noStrike" err="1">
                <a:solidFill>
                  <a:schemeClr val="bg1"/>
                </a:solidFill>
                <a:effectLst/>
                <a:latin typeface="Andale Mono" panose="020B0509000000000004" pitchFamily="49" charset="0"/>
              </a:rPr>
              <a:t>ollama</a:t>
            </a:r>
            <a:r>
              <a:rPr lang="en-US" sz="1100" b="0" i="0" u="none" strike="noStrike">
                <a:solidFill>
                  <a:schemeClr val="bg1"/>
                </a:solidFill>
                <a:effectLst/>
                <a:latin typeface="Andale Mono" panose="020B0509000000000004" pitchFamily="49" charset="0"/>
              </a:rPr>
              <a:t> list</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NAME                          ID              SIZE      MODIFIED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qwen3:8b                      e4b5fd7f8af0    5.2 GB    23 hours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cogito:8b                     75b508ddece1    4.9 GB    23 hours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phi4-reasoning:latest         47e2630ccbcd    11 GB     23 hours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phi4-mini-reasoning:latest    3ca8c2865ce9    3.2 GB    24 hours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phi4-mini:latest              78fad5d182a7    2.5 GB    24 hours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llama3.2:3b                   a80c4f17acd5    2.0 GB    40 hours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llama3.1:8b                   46e0c10c039e    4.9 GB    10 days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llama4:scout                  b62dea0de67c    67 GB     11 days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gemma3:27b                    a418f5838eaf    17 GB     2 weeks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cogito:14b                    d0cac86a2347    9.0 GB    5 weeks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cogito:70b                    8f2632d0faa4    42 GB     5 weeks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gemma3:latest                 c0494fe00251    3.3 GB    8 weeks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qwen2.5-coder:32b             4bd6cbf2d094    19 GB     2 months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deepseek-r1:70b               0c1615a8ca32    42 GB     3 months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deepseek-r1:14b               ea35dfe18182    9.0 GB    3 months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phi4:latest                   ac896e5b8b34    9.1 GB    4 months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llama3.2-vision:90b           d2a5e64c56a9    54 GB     4 months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llama3.3:latest               a6eb4748fd29    42 GB     4 months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buNone/>
            </a:pPr>
            <a:r>
              <a:rPr lang="en-US" sz="1100" b="0" i="0" u="none" strike="noStrike">
                <a:solidFill>
                  <a:schemeClr val="bg1"/>
                </a:solidFill>
                <a:effectLst/>
                <a:latin typeface="Andale Mono" panose="020B0509000000000004" pitchFamily="49" charset="0"/>
              </a:rPr>
              <a:t>deepseek-coder-v2:latest      63fb193b3a9b    8.9 GB    7 months ago </a:t>
            </a:r>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rtl="0" fontAlgn="base"/>
            <a:r>
              <a:rPr lang="en-US" sz="1100" b="0" i="0">
                <a:solidFill>
                  <a:schemeClr val="bg1"/>
                </a:solidFill>
                <a:effectLst/>
                <a:latin typeface="Andale Mono" panose="020B0509000000000004" pitchFamily="49" charset="0"/>
              </a:rPr>
              <a:t>​</a:t>
            </a:r>
            <a:endParaRPr lang="en-US" sz="1100" b="0" i="0">
              <a:solidFill>
                <a:schemeClr val="bg1"/>
              </a:solidFill>
              <a:effectLst/>
              <a:latin typeface="Segoe UI" panose="020B0502040204020203" pitchFamily="34" charset="0"/>
            </a:endParaRPr>
          </a:p>
          <a:p>
            <a:pPr algn="l">
              <a:buClr>
                <a:schemeClr val="tx1">
                  <a:lumMod val="75000"/>
                  <a:lumOff val="25000"/>
                </a:schemeClr>
              </a:buClr>
            </a:pPr>
            <a:endParaRPr lang="en-US" sz="1100" b="0">
              <a:solidFill>
                <a:schemeClr val="bg1"/>
              </a:solidFill>
              <a:latin typeface="+mn-lt"/>
              <a:ea typeface="Urbanist" panose="020B0A04040200000203" pitchFamily="34" charset="77"/>
              <a:cs typeface="Urbanist" panose="020B0A04040200000203" pitchFamily="34" charset="77"/>
            </a:endParaRPr>
          </a:p>
        </p:txBody>
      </p:sp>
    </p:spTree>
    <p:extLst>
      <p:ext uri="{BB962C8B-B14F-4D97-AF65-F5344CB8AC3E}">
        <p14:creationId xmlns:p14="http://schemas.microsoft.com/office/powerpoint/2010/main" val="2116269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B9DB1-50CB-26E5-4642-886859EAF70A}"/>
              </a:ext>
            </a:extLst>
          </p:cNvPr>
          <p:cNvSpPr>
            <a:spLocks noGrp="1"/>
          </p:cNvSpPr>
          <p:nvPr>
            <p:ph type="title"/>
          </p:nvPr>
        </p:nvSpPr>
        <p:spPr>
          <a:xfrm>
            <a:off x="609760" y="227013"/>
            <a:ext cx="10972482" cy="1143000"/>
          </a:xfrm>
        </p:spPr>
        <p:txBody>
          <a:bodyPr wrap="square" anchor="ctr">
            <a:normAutofit/>
          </a:bodyPr>
          <a:lstStyle/>
          <a:p>
            <a:r>
              <a:rPr lang="en-US" dirty="0" err="1"/>
              <a:t>LangChain</a:t>
            </a:r>
            <a:endParaRPr lang="en-US" dirty="0"/>
          </a:p>
        </p:txBody>
      </p:sp>
      <p:sp>
        <p:nvSpPr>
          <p:cNvPr id="3" name="Content Placeholder 2">
            <a:extLst>
              <a:ext uri="{FF2B5EF4-FFF2-40B4-BE49-F238E27FC236}">
                <a16:creationId xmlns:a16="http://schemas.microsoft.com/office/drawing/2014/main" id="{13A2AFBD-24FA-C056-6C7E-8A605F6FBA17}"/>
              </a:ext>
            </a:extLst>
          </p:cNvPr>
          <p:cNvSpPr>
            <a:spLocks noGrp="1"/>
          </p:cNvSpPr>
          <p:nvPr>
            <p:ph sz="half" idx="1"/>
          </p:nvPr>
        </p:nvSpPr>
        <p:spPr>
          <a:xfrm>
            <a:off x="609600" y="1600200"/>
            <a:ext cx="7205134" cy="4547937"/>
          </a:xfrm>
        </p:spPr>
        <p:txBody>
          <a:bodyPr wrap="square" anchor="t">
            <a:normAutofit fontScale="92500" lnSpcReduction="10000"/>
          </a:bodyPr>
          <a:lstStyle/>
          <a:p>
            <a:pPr>
              <a:lnSpc>
                <a:spcPct val="90000"/>
              </a:lnSpc>
            </a:pPr>
            <a:r>
              <a:rPr lang="en-US" sz="2200" dirty="0" err="1"/>
              <a:t>LangChain</a:t>
            </a:r>
            <a:r>
              <a:rPr lang="en-US" sz="2200" dirty="0"/>
              <a:t> is an integrated framework for language model applications.</a:t>
            </a:r>
          </a:p>
          <a:p>
            <a:pPr>
              <a:lnSpc>
                <a:spcPct val="90000"/>
              </a:lnSpc>
            </a:pPr>
            <a:r>
              <a:rPr lang="en-US" sz="2200" dirty="0"/>
              <a:t>It simplifies consuming multiple language models from variety of sources (</a:t>
            </a:r>
            <a:r>
              <a:rPr lang="en-US" sz="2200" dirty="0" err="1"/>
              <a:t>Ollama</a:t>
            </a:r>
            <a:r>
              <a:rPr lang="en-US" sz="2200" dirty="0"/>
              <a:t>, OpenAI, Gemini etc.</a:t>
            </a:r>
          </a:p>
          <a:p>
            <a:pPr>
              <a:lnSpc>
                <a:spcPct val="90000"/>
              </a:lnSpc>
            </a:pPr>
            <a:r>
              <a:rPr lang="en-US" sz="2200" dirty="0"/>
              <a:t>Simplifies </a:t>
            </a:r>
          </a:p>
          <a:p>
            <a:pPr lvl="1">
              <a:lnSpc>
                <a:spcPct val="90000"/>
              </a:lnSpc>
            </a:pPr>
            <a:r>
              <a:rPr lang="en-US" sz="1800" dirty="0" err="1"/>
              <a:t>Sftructured</a:t>
            </a:r>
            <a:r>
              <a:rPr lang="en-US" sz="1800" dirty="0"/>
              <a:t> LLM output</a:t>
            </a:r>
          </a:p>
          <a:p>
            <a:pPr lvl="1">
              <a:lnSpc>
                <a:spcPct val="90000"/>
              </a:lnSpc>
            </a:pPr>
            <a:r>
              <a:rPr lang="en-US" sz="1800" dirty="0"/>
              <a:t>Memory</a:t>
            </a:r>
          </a:p>
          <a:p>
            <a:pPr lvl="1">
              <a:lnSpc>
                <a:spcPct val="90000"/>
              </a:lnSpc>
            </a:pPr>
            <a:r>
              <a:rPr lang="en-US" sz="1800" dirty="0"/>
              <a:t>Tool calling</a:t>
            </a:r>
          </a:p>
          <a:p>
            <a:pPr lvl="1">
              <a:lnSpc>
                <a:spcPct val="90000"/>
              </a:lnSpc>
            </a:pPr>
            <a:r>
              <a:rPr lang="en-US" sz="1800" dirty="0"/>
              <a:t>Streaming</a:t>
            </a:r>
          </a:p>
          <a:p>
            <a:pPr lvl="1">
              <a:lnSpc>
                <a:spcPct val="90000"/>
              </a:lnSpc>
            </a:pPr>
            <a:endParaRPr lang="en-US" sz="1800" dirty="0"/>
          </a:p>
          <a:p>
            <a:pPr lvl="1">
              <a:lnSpc>
                <a:spcPct val="90000"/>
              </a:lnSpc>
            </a:pPr>
            <a:endParaRPr lang="en-US" sz="1800" dirty="0"/>
          </a:p>
          <a:p>
            <a:pPr>
              <a:lnSpc>
                <a:spcPct val="90000"/>
              </a:lnSpc>
            </a:pPr>
            <a:r>
              <a:rPr lang="en-US" sz="2200" dirty="0"/>
              <a:t>	</a:t>
            </a:r>
          </a:p>
          <a:p>
            <a:pPr>
              <a:lnSpc>
                <a:spcPct val="90000"/>
              </a:lnSpc>
            </a:pPr>
            <a:r>
              <a:rPr lang="en-US" sz="2200" dirty="0"/>
              <a:t>Supports seamless transitions between different models within workflows.</a:t>
            </a:r>
          </a:p>
          <a:p>
            <a:pPr>
              <a:lnSpc>
                <a:spcPct val="90000"/>
              </a:lnSpc>
            </a:pPr>
            <a:r>
              <a:rPr lang="en-US" sz="2200" dirty="0"/>
              <a:t>Enhances data retrieval and validation by connecting to various sources.</a:t>
            </a:r>
          </a:p>
        </p:txBody>
      </p:sp>
      <p:sp>
        <p:nvSpPr>
          <p:cNvPr id="4" name="Footer Placeholder 3">
            <a:extLst>
              <a:ext uri="{FF2B5EF4-FFF2-40B4-BE49-F238E27FC236}">
                <a16:creationId xmlns:a16="http://schemas.microsoft.com/office/drawing/2014/main" id="{FF1A0506-B700-8AB7-7B6B-B8A83FCEB661}"/>
              </a:ext>
            </a:extLst>
          </p:cNvPr>
          <p:cNvSpPr>
            <a:spLocks noGrp="1"/>
          </p:cNvSpPr>
          <p:nvPr>
            <p:ph type="ftr" sz="quarter" idx="3"/>
          </p:nvPr>
        </p:nvSpPr>
        <p:spPr>
          <a:xfrm>
            <a:off x="8557044" y="6378322"/>
            <a:ext cx="3272371" cy="200370"/>
          </a:xfrm>
        </p:spPr>
        <p:txBody>
          <a:bodyPr anchor="ctr">
            <a:normAutofit/>
          </a:bodyPr>
          <a:lstStyle/>
          <a:p>
            <a:pPr algn="l">
              <a:spcAft>
                <a:spcPts val="600"/>
              </a:spcAft>
            </a:pPr>
            <a:r>
              <a:rPr lang="en-US">
                <a:solidFill>
                  <a:srgbClr val="00AAFF"/>
                </a:solidFill>
              </a:rPr>
              <a:t>#SIIM25  |  </a:t>
            </a:r>
            <a:r>
              <a:rPr lang="en-US" b="1">
                <a:solidFill>
                  <a:srgbClr val="00AAFF"/>
                </a:solidFill>
              </a:rPr>
              <a:t>X</a:t>
            </a:r>
            <a:r>
              <a:rPr lang="en-US">
                <a:solidFill>
                  <a:srgbClr val="00AAFF"/>
                </a:solidFill>
              </a:rPr>
              <a:t> @SIIM_Tweets  |  Bluesky</a:t>
            </a:r>
            <a:r>
              <a:rPr lang="en-US" i="1">
                <a:solidFill>
                  <a:srgbClr val="00AAFF"/>
                </a:solidFill>
              </a:rPr>
              <a:t> </a:t>
            </a:r>
            <a:r>
              <a:rPr lang="en-US">
                <a:solidFill>
                  <a:srgbClr val="00AAFF"/>
                </a:solidFill>
              </a:rPr>
              <a:t>@SIIM.ORG</a:t>
            </a:r>
          </a:p>
        </p:txBody>
      </p:sp>
    </p:spTree>
    <p:extLst>
      <p:ext uri="{BB962C8B-B14F-4D97-AF65-F5344CB8AC3E}">
        <p14:creationId xmlns:p14="http://schemas.microsoft.com/office/powerpoint/2010/main" val="12442179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1A8E6-EB05-6B72-4DE6-726AF9DFF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86074-1DB9-08A2-F963-01BE67917D84}"/>
              </a:ext>
            </a:extLst>
          </p:cNvPr>
          <p:cNvSpPr>
            <a:spLocks noGrp="1"/>
          </p:cNvSpPr>
          <p:nvPr>
            <p:ph type="title"/>
          </p:nvPr>
        </p:nvSpPr>
        <p:spPr>
          <a:xfrm>
            <a:off x="609760" y="227013"/>
            <a:ext cx="10972482" cy="1143000"/>
          </a:xfrm>
        </p:spPr>
        <p:txBody>
          <a:bodyPr wrap="square" anchor="ctr">
            <a:normAutofit/>
          </a:bodyPr>
          <a:lstStyle/>
          <a:p>
            <a:r>
              <a:rPr lang="en-US" dirty="0" err="1"/>
              <a:t>LangChain</a:t>
            </a:r>
            <a:endParaRPr lang="en-US" dirty="0"/>
          </a:p>
        </p:txBody>
      </p:sp>
      <p:sp>
        <p:nvSpPr>
          <p:cNvPr id="4" name="Footer Placeholder 3">
            <a:extLst>
              <a:ext uri="{FF2B5EF4-FFF2-40B4-BE49-F238E27FC236}">
                <a16:creationId xmlns:a16="http://schemas.microsoft.com/office/drawing/2014/main" id="{1E339C6F-1F67-F605-65C3-7C6AE722DD39}"/>
              </a:ext>
            </a:extLst>
          </p:cNvPr>
          <p:cNvSpPr>
            <a:spLocks noGrp="1"/>
          </p:cNvSpPr>
          <p:nvPr>
            <p:ph type="ftr" sz="quarter" idx="3"/>
          </p:nvPr>
        </p:nvSpPr>
        <p:spPr>
          <a:xfrm>
            <a:off x="8557044" y="6378322"/>
            <a:ext cx="3272371" cy="200370"/>
          </a:xfrm>
        </p:spPr>
        <p:txBody>
          <a:bodyPr anchor="ctr">
            <a:normAutofit/>
          </a:bodyPr>
          <a:lstStyle/>
          <a:p>
            <a:pPr algn="l">
              <a:spcAft>
                <a:spcPts val="600"/>
              </a:spcAft>
            </a:pPr>
            <a:r>
              <a:rPr lang="en-US">
                <a:solidFill>
                  <a:srgbClr val="00AAFF"/>
                </a:solidFill>
              </a:rPr>
              <a:t>#SIIM25  |  </a:t>
            </a:r>
            <a:r>
              <a:rPr lang="en-US" b="1">
                <a:solidFill>
                  <a:srgbClr val="00AAFF"/>
                </a:solidFill>
              </a:rPr>
              <a:t>X</a:t>
            </a:r>
            <a:r>
              <a:rPr lang="en-US">
                <a:solidFill>
                  <a:srgbClr val="00AAFF"/>
                </a:solidFill>
              </a:rPr>
              <a:t> @SIIM_Tweets  |  Bluesky</a:t>
            </a:r>
            <a:r>
              <a:rPr lang="en-US" i="1">
                <a:solidFill>
                  <a:srgbClr val="00AAFF"/>
                </a:solidFill>
              </a:rPr>
              <a:t> </a:t>
            </a:r>
            <a:r>
              <a:rPr lang="en-US">
                <a:solidFill>
                  <a:srgbClr val="00AAFF"/>
                </a:solidFill>
              </a:rPr>
              <a:t>@SIIM.ORG</a:t>
            </a:r>
          </a:p>
        </p:txBody>
      </p:sp>
      <p:pic>
        <p:nvPicPr>
          <p:cNvPr id="8" name="Picture 7">
            <a:extLst>
              <a:ext uri="{FF2B5EF4-FFF2-40B4-BE49-F238E27FC236}">
                <a16:creationId xmlns:a16="http://schemas.microsoft.com/office/drawing/2014/main" id="{7944CC3D-2384-7D6C-5586-FE6026E3937B}"/>
              </a:ext>
            </a:extLst>
          </p:cNvPr>
          <p:cNvPicPr>
            <a:picLocks noChangeAspect="1"/>
          </p:cNvPicPr>
          <p:nvPr/>
        </p:nvPicPr>
        <p:blipFill>
          <a:blip r:embed="rId3"/>
          <a:stretch>
            <a:fillRect/>
          </a:stretch>
        </p:blipFill>
        <p:spPr>
          <a:xfrm>
            <a:off x="1917699" y="1349446"/>
            <a:ext cx="9199033" cy="4922516"/>
          </a:xfrm>
          <a:prstGeom prst="rect">
            <a:avLst/>
          </a:prstGeom>
        </p:spPr>
      </p:pic>
    </p:spTree>
    <p:extLst>
      <p:ext uri="{BB962C8B-B14F-4D97-AF65-F5344CB8AC3E}">
        <p14:creationId xmlns:p14="http://schemas.microsoft.com/office/powerpoint/2010/main" val="37369785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7EC20-1954-058A-B3EE-9321937A3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CEAF1-8FCB-05D8-23DD-5EC7D5F5279B}"/>
              </a:ext>
            </a:extLst>
          </p:cNvPr>
          <p:cNvSpPr>
            <a:spLocks noGrp="1"/>
          </p:cNvSpPr>
          <p:nvPr>
            <p:ph type="title"/>
          </p:nvPr>
        </p:nvSpPr>
        <p:spPr>
          <a:xfrm>
            <a:off x="609760" y="227013"/>
            <a:ext cx="10972482" cy="1143000"/>
          </a:xfrm>
        </p:spPr>
        <p:txBody>
          <a:bodyPr wrap="square" anchor="ctr">
            <a:normAutofit/>
          </a:bodyPr>
          <a:lstStyle/>
          <a:p>
            <a:r>
              <a:rPr lang="en-US" dirty="0" err="1"/>
              <a:t>LangChain</a:t>
            </a:r>
            <a:endParaRPr lang="en-US" dirty="0"/>
          </a:p>
        </p:txBody>
      </p:sp>
      <p:sp>
        <p:nvSpPr>
          <p:cNvPr id="4" name="Footer Placeholder 3">
            <a:extLst>
              <a:ext uri="{FF2B5EF4-FFF2-40B4-BE49-F238E27FC236}">
                <a16:creationId xmlns:a16="http://schemas.microsoft.com/office/drawing/2014/main" id="{D8ECBF3E-E092-476F-5B14-2CDDC3096828}"/>
              </a:ext>
            </a:extLst>
          </p:cNvPr>
          <p:cNvSpPr>
            <a:spLocks noGrp="1"/>
          </p:cNvSpPr>
          <p:nvPr>
            <p:ph type="ftr" sz="quarter" idx="3"/>
          </p:nvPr>
        </p:nvSpPr>
        <p:spPr>
          <a:xfrm>
            <a:off x="8557044" y="6378322"/>
            <a:ext cx="3272371" cy="200370"/>
          </a:xfrm>
        </p:spPr>
        <p:txBody>
          <a:bodyPr anchor="ctr">
            <a:normAutofit/>
          </a:bodyPr>
          <a:lstStyle/>
          <a:p>
            <a:pPr algn="l">
              <a:spcAft>
                <a:spcPts val="600"/>
              </a:spcAft>
            </a:pPr>
            <a:r>
              <a:rPr lang="en-US">
                <a:solidFill>
                  <a:srgbClr val="00AAFF"/>
                </a:solidFill>
              </a:rPr>
              <a:t>#SIIM25  |  </a:t>
            </a:r>
            <a:r>
              <a:rPr lang="en-US" b="1">
                <a:solidFill>
                  <a:srgbClr val="00AAFF"/>
                </a:solidFill>
              </a:rPr>
              <a:t>X</a:t>
            </a:r>
            <a:r>
              <a:rPr lang="en-US">
                <a:solidFill>
                  <a:srgbClr val="00AAFF"/>
                </a:solidFill>
              </a:rPr>
              <a:t> @SIIM_Tweets  |  Bluesky</a:t>
            </a:r>
            <a:r>
              <a:rPr lang="en-US" i="1">
                <a:solidFill>
                  <a:srgbClr val="00AAFF"/>
                </a:solidFill>
              </a:rPr>
              <a:t> </a:t>
            </a:r>
            <a:r>
              <a:rPr lang="en-US">
                <a:solidFill>
                  <a:srgbClr val="00AAFF"/>
                </a:solidFill>
              </a:rPr>
              <a:t>@SIIM.ORG</a:t>
            </a:r>
          </a:p>
        </p:txBody>
      </p:sp>
      <p:pic>
        <p:nvPicPr>
          <p:cNvPr id="8" name="Picture 7">
            <a:extLst>
              <a:ext uri="{FF2B5EF4-FFF2-40B4-BE49-F238E27FC236}">
                <a16:creationId xmlns:a16="http://schemas.microsoft.com/office/drawing/2014/main" id="{FE91055B-1396-1E0F-324E-146498E674ED}"/>
              </a:ext>
            </a:extLst>
          </p:cNvPr>
          <p:cNvPicPr>
            <a:picLocks noChangeAspect="1"/>
          </p:cNvPicPr>
          <p:nvPr/>
        </p:nvPicPr>
        <p:blipFill>
          <a:blip r:embed="rId3"/>
          <a:stretch>
            <a:fillRect/>
          </a:stretch>
        </p:blipFill>
        <p:spPr>
          <a:xfrm>
            <a:off x="1917699" y="1349446"/>
            <a:ext cx="9199033" cy="4922516"/>
          </a:xfrm>
          <a:prstGeom prst="rect">
            <a:avLst/>
          </a:prstGeom>
        </p:spPr>
      </p:pic>
      <p:sp>
        <p:nvSpPr>
          <p:cNvPr id="3" name="Rectangle 2">
            <a:extLst>
              <a:ext uri="{FF2B5EF4-FFF2-40B4-BE49-F238E27FC236}">
                <a16:creationId xmlns:a16="http://schemas.microsoft.com/office/drawing/2014/main" id="{86126FD3-CE80-CE8E-7EC6-57EE9AA28D96}"/>
              </a:ext>
            </a:extLst>
          </p:cNvPr>
          <p:cNvSpPr/>
          <p:nvPr/>
        </p:nvSpPr>
        <p:spPr>
          <a:xfrm>
            <a:off x="2023533" y="1464733"/>
            <a:ext cx="8991600" cy="1896534"/>
          </a:xfrm>
          <a:prstGeom prst="rect">
            <a:avLst/>
          </a:prstGeom>
          <a:solidFill>
            <a:schemeClr val="tx1">
              <a:alpha val="60829"/>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F9BCAA7-A47E-8383-5377-24E69E33EFC4}"/>
              </a:ext>
            </a:extLst>
          </p:cNvPr>
          <p:cNvSpPr/>
          <p:nvPr/>
        </p:nvSpPr>
        <p:spPr>
          <a:xfrm>
            <a:off x="2021415" y="3903132"/>
            <a:ext cx="8991600" cy="580567"/>
          </a:xfrm>
          <a:prstGeom prst="rect">
            <a:avLst/>
          </a:prstGeom>
          <a:solidFill>
            <a:schemeClr val="tx1">
              <a:alpha val="60829"/>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5602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3978E-7453-6FD9-8C29-9C3A27D41F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032FBC-F929-BE34-FA5D-A4492CC2C514}"/>
              </a:ext>
            </a:extLst>
          </p:cNvPr>
          <p:cNvSpPr>
            <a:spLocks noGrp="1"/>
          </p:cNvSpPr>
          <p:nvPr>
            <p:ph type="title"/>
          </p:nvPr>
        </p:nvSpPr>
        <p:spPr>
          <a:xfrm>
            <a:off x="505258" y="4372293"/>
            <a:ext cx="10972482" cy="1143000"/>
          </a:xfrm>
        </p:spPr>
        <p:txBody>
          <a:bodyPr/>
          <a:lstStyle/>
          <a:p>
            <a:r>
              <a:rPr lang="en-US"/>
              <a:t>ADVANCED CONCEPTS</a:t>
            </a:r>
          </a:p>
        </p:txBody>
      </p:sp>
      <p:sp>
        <p:nvSpPr>
          <p:cNvPr id="4" name="Footer Placeholder 3">
            <a:extLst>
              <a:ext uri="{FF2B5EF4-FFF2-40B4-BE49-F238E27FC236}">
                <a16:creationId xmlns:a16="http://schemas.microsoft.com/office/drawing/2014/main" id="{C8805722-92D2-FA14-2590-7561AB9D8E3D}"/>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3" name="TextBox 2">
            <a:extLst>
              <a:ext uri="{FF2B5EF4-FFF2-40B4-BE49-F238E27FC236}">
                <a16:creationId xmlns:a16="http://schemas.microsoft.com/office/drawing/2014/main" id="{002BC1AC-CF38-03F9-408A-B29FFA6C1813}"/>
              </a:ext>
            </a:extLst>
          </p:cNvPr>
          <p:cNvSpPr txBox="1"/>
          <p:nvPr/>
        </p:nvSpPr>
        <p:spPr bwMode="auto">
          <a:xfrm>
            <a:off x="6225309" y="6003636"/>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l">
              <a:buClr>
                <a:schemeClr val="tx1">
                  <a:lumMod val="75000"/>
                  <a:lumOff val="25000"/>
                </a:schemeClr>
              </a:buClr>
            </a:pP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
        <p:nvSpPr>
          <p:cNvPr id="5" name="TextBox 4">
            <a:extLst>
              <a:ext uri="{FF2B5EF4-FFF2-40B4-BE49-F238E27FC236}">
                <a16:creationId xmlns:a16="http://schemas.microsoft.com/office/drawing/2014/main" id="{D31CEE78-0FBF-936A-C369-50321B2AD2C4}"/>
              </a:ext>
            </a:extLst>
          </p:cNvPr>
          <p:cNvSpPr txBox="1"/>
          <p:nvPr/>
        </p:nvSpPr>
        <p:spPr bwMode="auto">
          <a:xfrm>
            <a:off x="914400" y="5615709"/>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lgn="l">
              <a:buClr>
                <a:schemeClr val="tx1">
                  <a:lumMod val="75000"/>
                  <a:lumOff val="25000"/>
                </a:schemeClr>
              </a:buClr>
            </a:pPr>
            <a:endParaRPr lang="en-US" sz="1800" b="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Tree>
    <p:extLst>
      <p:ext uri="{BB962C8B-B14F-4D97-AF65-F5344CB8AC3E}">
        <p14:creationId xmlns:p14="http://schemas.microsoft.com/office/powerpoint/2010/main" val="888589037"/>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0E11-8590-4E62-16CD-36351CE5F28B}"/>
              </a:ext>
            </a:extLst>
          </p:cNvPr>
          <p:cNvSpPr>
            <a:spLocks noGrp="1"/>
          </p:cNvSpPr>
          <p:nvPr>
            <p:ph type="title"/>
          </p:nvPr>
        </p:nvSpPr>
        <p:spPr/>
        <p:txBody>
          <a:bodyPr/>
          <a:lstStyle/>
          <a:p>
            <a:r>
              <a:rPr lang="en-US"/>
              <a:t>Advanced Concepts</a:t>
            </a:r>
          </a:p>
        </p:txBody>
      </p:sp>
      <p:sp>
        <p:nvSpPr>
          <p:cNvPr id="3" name="Content Placeholder 2">
            <a:extLst>
              <a:ext uri="{FF2B5EF4-FFF2-40B4-BE49-F238E27FC236}">
                <a16:creationId xmlns:a16="http://schemas.microsoft.com/office/drawing/2014/main" id="{D4C67869-6FF9-9078-948E-834C1899CCE1}"/>
              </a:ext>
            </a:extLst>
          </p:cNvPr>
          <p:cNvSpPr>
            <a:spLocks noGrp="1"/>
          </p:cNvSpPr>
          <p:nvPr>
            <p:ph idx="1"/>
          </p:nvPr>
        </p:nvSpPr>
        <p:spPr/>
        <p:txBody>
          <a:bodyPr/>
          <a:lstStyle/>
          <a:p>
            <a:r>
              <a:rPr lang="en-US" dirty="0"/>
              <a:t>Tools</a:t>
            </a:r>
          </a:p>
          <a:p>
            <a:r>
              <a:rPr lang="en-US" dirty="0"/>
              <a:t>Agents</a:t>
            </a:r>
          </a:p>
          <a:p>
            <a:r>
              <a:rPr lang="en-US" dirty="0"/>
              <a:t>Utilities</a:t>
            </a:r>
          </a:p>
        </p:txBody>
      </p:sp>
      <p:sp>
        <p:nvSpPr>
          <p:cNvPr id="4" name="Footer Placeholder 3">
            <a:extLst>
              <a:ext uri="{FF2B5EF4-FFF2-40B4-BE49-F238E27FC236}">
                <a16:creationId xmlns:a16="http://schemas.microsoft.com/office/drawing/2014/main" id="{9B026BC6-250A-5D06-201F-31F41316E628}"/>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5" name="TextBox 4">
            <a:extLst>
              <a:ext uri="{FF2B5EF4-FFF2-40B4-BE49-F238E27FC236}">
                <a16:creationId xmlns:a16="http://schemas.microsoft.com/office/drawing/2014/main" id="{18AB177B-953C-3603-B367-5681435EF969}"/>
              </a:ext>
            </a:extLst>
          </p:cNvPr>
          <p:cNvSpPr txBox="1"/>
          <p:nvPr/>
        </p:nvSpPr>
        <p:spPr bwMode="auto">
          <a:xfrm>
            <a:off x="2531533" y="261620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marL="342900" indent="-342900" algn="l">
              <a:buClr>
                <a:schemeClr val="tx1">
                  <a:lumMod val="75000"/>
                  <a:lumOff val="25000"/>
                </a:schemeClr>
              </a:buClr>
              <a:buFont typeface="Arial" panose="020B0604020202020204" pitchFamily="34" charset="0"/>
              <a:buChar char="•"/>
            </a:pPr>
            <a:endParaRPr lang="en-US" sz="1800" b="0" dirty="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Tree>
    <p:extLst>
      <p:ext uri="{BB962C8B-B14F-4D97-AF65-F5344CB8AC3E}">
        <p14:creationId xmlns:p14="http://schemas.microsoft.com/office/powerpoint/2010/main" val="18567966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46E74-2239-79B9-CBE6-27A68E912936}"/>
              </a:ext>
            </a:extLst>
          </p:cNvPr>
          <p:cNvSpPr>
            <a:spLocks noGrp="1"/>
          </p:cNvSpPr>
          <p:nvPr>
            <p:ph type="title"/>
          </p:nvPr>
        </p:nvSpPr>
        <p:spPr/>
        <p:txBody>
          <a:bodyPr/>
          <a:lstStyle/>
          <a:p>
            <a:r>
              <a:rPr lang="en-US" dirty="0"/>
              <a:t>LLM Tools</a:t>
            </a:r>
          </a:p>
        </p:txBody>
      </p:sp>
      <p:sp>
        <p:nvSpPr>
          <p:cNvPr id="3" name="Content Placeholder 2">
            <a:extLst>
              <a:ext uri="{FF2B5EF4-FFF2-40B4-BE49-F238E27FC236}">
                <a16:creationId xmlns:a16="http://schemas.microsoft.com/office/drawing/2014/main" id="{8904B350-46BA-0101-13FF-7C9A5ED932C0}"/>
              </a:ext>
            </a:extLst>
          </p:cNvPr>
          <p:cNvSpPr>
            <a:spLocks noGrp="1"/>
          </p:cNvSpPr>
          <p:nvPr>
            <p:ph idx="1"/>
          </p:nvPr>
        </p:nvSpPr>
        <p:spPr>
          <a:xfrm>
            <a:off x="609760" y="1219201"/>
            <a:ext cx="10972482" cy="4915476"/>
          </a:xfrm>
        </p:spPr>
        <p:txBody>
          <a:bodyPr numCol="2"/>
          <a:lstStyle/>
          <a:p>
            <a:r>
              <a:rPr lang="en-US" sz="3200" dirty="0"/>
              <a:t>Small units of code that expand the capabilities of an LLM</a:t>
            </a:r>
          </a:p>
          <a:p>
            <a:pPr lvl="1"/>
            <a:r>
              <a:rPr lang="en-US" sz="3200" dirty="0"/>
              <a:t>Search the internet</a:t>
            </a:r>
          </a:p>
          <a:p>
            <a:pPr lvl="1"/>
            <a:r>
              <a:rPr lang="en-US" sz="3200" dirty="0"/>
              <a:t>Code Interpretation</a:t>
            </a:r>
          </a:p>
          <a:p>
            <a:pPr lvl="1"/>
            <a:r>
              <a:rPr lang="en-US" sz="3200" dirty="0"/>
              <a:t>Get current weather</a:t>
            </a:r>
          </a:p>
          <a:p>
            <a:pPr lvl="1"/>
            <a:r>
              <a:rPr lang="en-US" sz="3200" dirty="0"/>
              <a:t>Math</a:t>
            </a:r>
          </a:p>
          <a:p>
            <a:pPr lvl="1"/>
            <a:r>
              <a:rPr lang="en-US" sz="3200" dirty="0"/>
              <a:t>DB Queries</a:t>
            </a:r>
          </a:p>
          <a:p>
            <a:pPr lvl="1"/>
            <a:r>
              <a:rPr lang="en-US" sz="3200" dirty="0"/>
              <a:t>…</a:t>
            </a:r>
          </a:p>
          <a:p>
            <a:r>
              <a:rPr lang="en-US" sz="3200" dirty="0"/>
              <a:t>Allows a model to interact with an external source of data or perform a task that LLMs are bad at.</a:t>
            </a:r>
          </a:p>
          <a:p>
            <a:r>
              <a:rPr lang="en-US" sz="3200" dirty="0"/>
              <a:t>Llama Hub </a:t>
            </a:r>
            <a:r>
              <a:rPr lang="en-US" sz="3200" dirty="0">
                <a:hlinkClick r:id="rId2"/>
              </a:rPr>
              <a:t>https://llamahub.ai/?tab=tools</a:t>
            </a:r>
            <a:endParaRPr lang="en-US" sz="3200" dirty="0"/>
          </a:p>
          <a:p>
            <a:endParaRPr lang="en-US" sz="3200" dirty="0"/>
          </a:p>
        </p:txBody>
      </p:sp>
      <p:sp>
        <p:nvSpPr>
          <p:cNvPr id="4" name="Footer Placeholder 3">
            <a:extLst>
              <a:ext uri="{FF2B5EF4-FFF2-40B4-BE49-F238E27FC236}">
                <a16:creationId xmlns:a16="http://schemas.microsoft.com/office/drawing/2014/main" id="{14934C1A-EFF7-505F-C9C5-5C8678C39EDB}"/>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18824529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310C7-C1DE-970C-C392-ADF29D7428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E9EC7-3F85-4355-4678-33BF0D513BB7}"/>
              </a:ext>
            </a:extLst>
          </p:cNvPr>
          <p:cNvSpPr>
            <a:spLocks noGrp="1"/>
          </p:cNvSpPr>
          <p:nvPr>
            <p:ph type="title"/>
          </p:nvPr>
        </p:nvSpPr>
        <p:spPr/>
        <p:txBody>
          <a:bodyPr/>
          <a:lstStyle/>
          <a:p>
            <a:r>
              <a:rPr lang="en-US" dirty="0"/>
              <a:t>LLM Agents</a:t>
            </a:r>
          </a:p>
        </p:txBody>
      </p:sp>
      <p:sp>
        <p:nvSpPr>
          <p:cNvPr id="3" name="Content Placeholder 2">
            <a:extLst>
              <a:ext uri="{FF2B5EF4-FFF2-40B4-BE49-F238E27FC236}">
                <a16:creationId xmlns:a16="http://schemas.microsoft.com/office/drawing/2014/main" id="{394C7712-1810-6477-E27C-32F432779827}"/>
              </a:ext>
            </a:extLst>
          </p:cNvPr>
          <p:cNvSpPr>
            <a:spLocks noGrp="1"/>
          </p:cNvSpPr>
          <p:nvPr>
            <p:ph idx="1"/>
          </p:nvPr>
        </p:nvSpPr>
        <p:spPr>
          <a:xfrm>
            <a:off x="609760" y="1370013"/>
            <a:ext cx="10972482" cy="4764663"/>
          </a:xfrm>
        </p:spPr>
        <p:txBody>
          <a:bodyPr/>
          <a:lstStyle/>
          <a:p>
            <a:r>
              <a:rPr lang="en-US" dirty="0"/>
              <a:t>An LLM agent is an autonomous reasoning system built on orchestrated LLM calls to make decisions based on available data towards a defined goal and is often enhanced with feedback, memory, and tool integration</a:t>
            </a:r>
          </a:p>
        </p:txBody>
      </p:sp>
      <p:sp>
        <p:nvSpPr>
          <p:cNvPr id="4" name="Footer Placeholder 3">
            <a:extLst>
              <a:ext uri="{FF2B5EF4-FFF2-40B4-BE49-F238E27FC236}">
                <a16:creationId xmlns:a16="http://schemas.microsoft.com/office/drawing/2014/main" id="{D342DF2B-47D8-F9D9-0ECF-17AE3570B43B}"/>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39526224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D74210-BEA2-56CB-DFD4-3F085A5AA3FB}"/>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3" name="TextBox 2">
            <a:extLst>
              <a:ext uri="{FF2B5EF4-FFF2-40B4-BE49-F238E27FC236}">
                <a16:creationId xmlns:a16="http://schemas.microsoft.com/office/drawing/2014/main" id="{1506516A-4288-7739-A47E-C77854056044}"/>
              </a:ext>
            </a:extLst>
          </p:cNvPr>
          <p:cNvSpPr txBox="1"/>
          <p:nvPr/>
        </p:nvSpPr>
        <p:spPr>
          <a:xfrm>
            <a:off x="378994" y="160199"/>
            <a:ext cx="4854743" cy="5709255"/>
          </a:xfrm>
          <a:prstGeom prst="rect">
            <a:avLst/>
          </a:prstGeom>
          <a:solidFill>
            <a:schemeClr val="bg1"/>
          </a:solidFill>
          <a:ln w="28575">
            <a:solidFill>
              <a:schemeClr val="accent1"/>
            </a:solidFill>
          </a:ln>
        </p:spPr>
        <p:txBody>
          <a:bodyPr wrap="square">
            <a:spAutoFit/>
          </a:bodyPr>
          <a:lstStyle/>
          <a:p>
            <a:r>
              <a:rPr lang="en-US" sz="500">
                <a:effectLst/>
              </a:rPr>
              <a:t>FINDINGS:</a:t>
            </a:r>
            <a:br>
              <a:rPr lang="en-US" sz="500">
                <a:effectLst/>
              </a:rPr>
            </a:br>
            <a:br>
              <a:rPr lang="en-US" sz="500">
                <a:effectLst/>
              </a:rPr>
            </a:br>
            <a:r>
              <a:rPr lang="en-US" sz="500">
                <a:effectLst/>
              </a:rPr>
              <a:t>NECK</a:t>
            </a:r>
            <a:br>
              <a:rPr lang="en-US" sz="500">
                <a:effectLst/>
              </a:rPr>
            </a:br>
            <a:r>
              <a:rPr lang="en-US" sz="500">
                <a:effectLst/>
              </a:rPr>
              <a:t>Contrast-enhanced images of the neck show no obvious injury to bilateral carotid and bilateral vertebral arteries.</a:t>
            </a:r>
            <a:br>
              <a:rPr lang="en-US" sz="500">
                <a:effectLst/>
              </a:rPr>
            </a:br>
            <a:r>
              <a:rPr lang="en-US" sz="500">
                <a:effectLst/>
              </a:rPr>
              <a:t>If there is concern for a vascular injury in the neck, reconstruction of this scan range as a formal CTA Neck with a dedicated interpretation should be requested.</a:t>
            </a:r>
            <a:br>
              <a:rPr lang="en-US" sz="500">
                <a:effectLst/>
              </a:rPr>
            </a:br>
            <a:br>
              <a:rPr lang="en-US" sz="500">
                <a:effectLst/>
              </a:rPr>
            </a:br>
            <a:r>
              <a:rPr lang="en-US" sz="500">
                <a:effectLst/>
              </a:rPr>
              <a:t>CHEST</a:t>
            </a:r>
            <a:br>
              <a:rPr lang="en-US" sz="500">
                <a:effectLst/>
              </a:rPr>
            </a:br>
            <a:r>
              <a:rPr lang="en-US" sz="500">
                <a:effectLst/>
              </a:rPr>
              <a:t>Heart, aorta, and great vessels: There are pulmonary emboli involving the right main pulmonary artery bifurcation with extension into the upper and lower lobar and distal branches. A few small segmental and subsegmental left lower lobe pulmonary emboli are also seen (series 500, images 213 and 224). RV LV ratio remains less than 1, although there is slight dilation of the main pulmonary artery at 32 mm, and enlargement of the right atrium.</a:t>
            </a:r>
            <a:br>
              <a:rPr lang="en-US" sz="500">
                <a:effectLst/>
              </a:rPr>
            </a:br>
            <a:r>
              <a:rPr lang="en-US" sz="500">
                <a:effectLst/>
              </a:rPr>
              <a:t>Mediastinal hematoma: Absent</a:t>
            </a:r>
            <a:br>
              <a:rPr lang="en-US" sz="500">
                <a:effectLst/>
              </a:rPr>
            </a:br>
            <a:r>
              <a:rPr lang="en-US" sz="500">
                <a:effectLst/>
              </a:rPr>
              <a:t>Pericardial fluid: Absent</a:t>
            </a:r>
            <a:br>
              <a:rPr lang="en-US" sz="500">
                <a:effectLst/>
              </a:rPr>
            </a:br>
            <a:br>
              <a:rPr lang="en-US" sz="500">
                <a:effectLst/>
              </a:rPr>
            </a:br>
            <a:r>
              <a:rPr lang="en-US" sz="500">
                <a:effectLst/>
              </a:rPr>
              <a:t>Endotracheal tube: Present, approximately 2.8 cm from the carina.</a:t>
            </a:r>
            <a:br>
              <a:rPr lang="en-US" sz="500">
                <a:effectLst/>
              </a:rPr>
            </a:br>
            <a:r>
              <a:rPr lang="en-US" sz="500">
                <a:effectLst/>
              </a:rPr>
              <a:t>Intercostal tubes: Absent.</a:t>
            </a:r>
            <a:br>
              <a:rPr lang="en-US" sz="500">
                <a:effectLst/>
              </a:rPr>
            </a:br>
            <a:br>
              <a:rPr lang="en-US" sz="500">
                <a:effectLst/>
              </a:rPr>
            </a:br>
            <a:r>
              <a:rPr lang="en-US" sz="500">
                <a:effectLst/>
              </a:rPr>
              <a:t>Right lung: Basilar atelectasis.</a:t>
            </a:r>
            <a:br>
              <a:rPr lang="en-US" sz="500">
                <a:effectLst/>
              </a:rPr>
            </a:br>
            <a:r>
              <a:rPr lang="en-US" sz="500">
                <a:effectLst/>
              </a:rPr>
              <a:t>Left lung:  Basilar atelectasis.</a:t>
            </a:r>
            <a:br>
              <a:rPr lang="en-US" sz="500">
                <a:effectLst/>
              </a:rPr>
            </a:br>
            <a:br>
              <a:rPr lang="en-US" sz="500">
                <a:effectLst/>
              </a:rPr>
            </a:br>
            <a:r>
              <a:rPr lang="en-US" sz="500">
                <a:effectLst/>
              </a:rPr>
              <a:t>Right pneumothorax: Absent.</a:t>
            </a:r>
            <a:br>
              <a:rPr lang="en-US" sz="500">
                <a:effectLst/>
              </a:rPr>
            </a:br>
            <a:r>
              <a:rPr lang="en-US" sz="500">
                <a:effectLst/>
              </a:rPr>
              <a:t>Left pneumothorax: Absent.</a:t>
            </a:r>
            <a:br>
              <a:rPr lang="en-US" sz="500">
                <a:effectLst/>
              </a:rPr>
            </a:br>
            <a:r>
              <a:rPr lang="en-US" sz="500">
                <a:effectLst/>
              </a:rPr>
              <a:t>Right pleural fluid: Absent.</a:t>
            </a:r>
            <a:br>
              <a:rPr lang="en-US" sz="500">
                <a:effectLst/>
              </a:rPr>
            </a:br>
            <a:r>
              <a:rPr lang="en-US" sz="500">
                <a:effectLst/>
              </a:rPr>
              <a:t>Left pleural fluid: Absent</a:t>
            </a:r>
            <a:br>
              <a:rPr lang="en-US" sz="500">
                <a:effectLst/>
              </a:rPr>
            </a:br>
            <a:br>
              <a:rPr lang="en-US" sz="500">
                <a:effectLst/>
              </a:rPr>
            </a:br>
            <a:r>
              <a:rPr lang="en-US" sz="500">
                <a:effectLst/>
              </a:rPr>
              <a:t>ABDOMEN AND PELVIS</a:t>
            </a:r>
            <a:br>
              <a:rPr lang="en-US" sz="500">
                <a:effectLst/>
              </a:rPr>
            </a:br>
            <a:r>
              <a:rPr lang="en-US" sz="500">
                <a:effectLst/>
              </a:rPr>
              <a:t>Liver: A small laceration is identified within hepatic segment 5, which measures approximately 2.3 cm in depth and measures approximately 2 cm in length. A 1.5 cm hepatic hypodensity is identified with a tiny peripheral punctate focus of arterial hyperenhancement, which demonstrates progressive fill-in on venous images is compatible with a simple hepatic hemangioma (example series 9, image 79 and series 8, image 76). Mild periportal edema is present, likely secondary to volume resuscitation.</a:t>
            </a:r>
            <a:br>
              <a:rPr lang="en-US" sz="500">
                <a:effectLst/>
              </a:rPr>
            </a:br>
            <a:r>
              <a:rPr lang="en-US" sz="500">
                <a:effectLst/>
              </a:rPr>
              <a:t>Portal veins: Normal.</a:t>
            </a:r>
            <a:br>
              <a:rPr lang="en-US" sz="500">
                <a:effectLst/>
              </a:rPr>
            </a:br>
            <a:r>
              <a:rPr lang="en-US" sz="500">
                <a:effectLst/>
              </a:rPr>
              <a:t>Gallbladder and bile ducts: Normal</a:t>
            </a:r>
            <a:br>
              <a:rPr lang="en-US" sz="500">
                <a:effectLst/>
              </a:rPr>
            </a:br>
            <a:r>
              <a:rPr lang="en-US" sz="500">
                <a:effectLst/>
              </a:rPr>
              <a:t>Spleen: Normal</a:t>
            </a:r>
            <a:br>
              <a:rPr lang="en-US" sz="500">
                <a:effectLst/>
              </a:rPr>
            </a:br>
            <a:r>
              <a:rPr lang="en-US" sz="500">
                <a:effectLst/>
              </a:rPr>
              <a:t>Pancreas: Normal</a:t>
            </a:r>
            <a:br>
              <a:rPr lang="en-US" sz="500">
                <a:effectLst/>
              </a:rPr>
            </a:br>
            <a:br>
              <a:rPr lang="en-US" sz="500">
                <a:effectLst/>
              </a:rPr>
            </a:br>
            <a:r>
              <a:rPr lang="en-US" sz="500">
                <a:effectLst/>
              </a:rPr>
              <a:t>Right Kidney: Surgically absent with postoperative changes in the right renal fossa.</a:t>
            </a:r>
            <a:br>
              <a:rPr lang="en-US" sz="500">
                <a:effectLst/>
              </a:rPr>
            </a:br>
            <a:r>
              <a:rPr lang="en-US" sz="500">
                <a:effectLst/>
              </a:rPr>
              <a:t>Left Kidney: No discrete traumatic injury. Broad products seen within the left retroperitoneal space are favored secondary to redistribution.</a:t>
            </a:r>
            <a:br>
              <a:rPr lang="en-US" sz="500">
                <a:effectLst/>
              </a:rPr>
            </a:br>
            <a:r>
              <a:rPr lang="en-US" sz="500">
                <a:effectLst/>
              </a:rPr>
              <a:t>Adrenal glands: Normal</a:t>
            </a:r>
            <a:br>
              <a:rPr lang="en-US" sz="500">
                <a:effectLst/>
              </a:rPr>
            </a:br>
            <a:r>
              <a:rPr lang="en-US" sz="500">
                <a:effectLst/>
              </a:rPr>
              <a:t>Aorta and IVC: Normal</a:t>
            </a:r>
            <a:br>
              <a:rPr lang="en-US" sz="500">
                <a:effectLst/>
              </a:rPr>
            </a:br>
            <a:br>
              <a:rPr lang="en-US" sz="500">
                <a:effectLst/>
              </a:rPr>
            </a:br>
            <a:r>
              <a:rPr lang="en-US" sz="500">
                <a:effectLst/>
              </a:rPr>
              <a:t>Stomach, duodenum and small bowel: Enteric tube tip and side-port terminate within the gastric antrum. The stomach and small bowel are unremarkable in course and morphology.</a:t>
            </a:r>
            <a:br>
              <a:rPr lang="en-US" sz="500">
                <a:effectLst/>
              </a:rPr>
            </a:br>
            <a:r>
              <a:rPr lang="en-US" sz="500">
                <a:effectLst/>
              </a:rPr>
              <a:t>Colon: The colon is unremarkable in course and morphology. Normal appendix.</a:t>
            </a:r>
            <a:br>
              <a:rPr lang="en-US" sz="500">
                <a:effectLst/>
              </a:rPr>
            </a:br>
            <a:br>
              <a:rPr lang="en-US" sz="500">
                <a:effectLst/>
              </a:rPr>
            </a:br>
            <a:r>
              <a:rPr lang="en-US" sz="500">
                <a:effectLst/>
              </a:rPr>
              <a:t>Free intraperitoneal air or fluid: Expected pneumoperitoneum.</a:t>
            </a:r>
            <a:br>
              <a:rPr lang="en-US" sz="500">
                <a:effectLst/>
              </a:rPr>
            </a:br>
            <a:r>
              <a:rPr lang="en-US" sz="500">
                <a:effectLst/>
              </a:rPr>
              <a:t>Mesentery, </a:t>
            </a:r>
            <a:r>
              <a:rPr lang="en-US" sz="500" err="1">
                <a:effectLst/>
              </a:rPr>
              <a:t>omentum</a:t>
            </a:r>
            <a:r>
              <a:rPr lang="en-US" sz="500">
                <a:effectLst/>
              </a:rPr>
              <a:t>, and retroperitoneum: Right nephrectomy changes. Blood products are seen within the bilateral retroperitoneal spaces, likely secondary to redistribution given delayed images. Right abdominal drain noted.</a:t>
            </a:r>
            <a:br>
              <a:rPr lang="en-US" sz="500">
                <a:effectLst/>
              </a:rPr>
            </a:br>
            <a:r>
              <a:rPr lang="en-US" sz="500">
                <a:effectLst/>
              </a:rPr>
              <a:t>Lymph Nodes: No enlarged lymph nodes by CT size criteria.</a:t>
            </a:r>
            <a:br>
              <a:rPr lang="en-US" sz="500">
                <a:effectLst/>
              </a:rPr>
            </a:br>
            <a:br>
              <a:rPr lang="en-US" sz="500">
                <a:effectLst/>
              </a:rPr>
            </a:br>
            <a:r>
              <a:rPr lang="en-US" sz="500">
                <a:effectLst/>
              </a:rPr>
              <a:t>Bladder: Bladder catheter in place with nondependent air.</a:t>
            </a:r>
            <a:br>
              <a:rPr lang="en-US" sz="500">
                <a:effectLst/>
              </a:rPr>
            </a:br>
            <a:r>
              <a:rPr lang="en-US" sz="500">
                <a:effectLst/>
              </a:rPr>
              <a:t>Pelvis organs: Normal.</a:t>
            </a:r>
            <a:br>
              <a:rPr lang="en-US" sz="500">
                <a:effectLst/>
              </a:rPr>
            </a:br>
            <a:br>
              <a:rPr lang="en-US" sz="500">
                <a:effectLst/>
              </a:rPr>
            </a:br>
            <a:r>
              <a:rPr lang="en-US" sz="500">
                <a:effectLst/>
              </a:rPr>
              <a:t>BODY WALL &amp; SOFT TISSUES: Projectile tract entry is seen along the right posterolateral flank, progressing </a:t>
            </a:r>
            <a:r>
              <a:rPr lang="en-US" sz="500" err="1">
                <a:effectLst/>
              </a:rPr>
              <a:t>inferomedially</a:t>
            </a:r>
            <a:r>
              <a:rPr lang="en-US" sz="500">
                <a:effectLst/>
              </a:rPr>
              <a:t> through the right psoas muscle, bilateral L1-L2 neural foramen, left psoas muscle, and terminating within the subcutaneous soft tissues of the left flank. Of important note, the projectile tract crosses the spinal canal, with punctate projectile fragment seen within the canal. Midline laparotomy and right nephrectomy changes.</a:t>
            </a:r>
            <a:br>
              <a:rPr lang="en-US" sz="500">
                <a:effectLst/>
              </a:rPr>
            </a:br>
            <a:br>
              <a:rPr lang="en-US" sz="500">
                <a:effectLst/>
              </a:rPr>
            </a:br>
            <a:r>
              <a:rPr lang="en-US" sz="500">
                <a:effectLst/>
              </a:rPr>
              <a:t>BONES:</a:t>
            </a:r>
            <a:br>
              <a:rPr lang="en-US" sz="500">
                <a:effectLst/>
              </a:rPr>
            </a:br>
            <a:r>
              <a:rPr lang="en-US" sz="500">
                <a:effectLst/>
              </a:rPr>
              <a:t>Small chip fractures involving the right posterolateral corner of the L1 vertebral body and left L1 pars interarticularis secondary to projectile injury as above. No additional fracture seen. Approximately 50% height loss of the L3 vertebral body similar to prior radiographs.</a:t>
            </a:r>
            <a:br>
              <a:rPr lang="en-US" sz="500">
                <a:effectLst/>
              </a:rPr>
            </a:br>
            <a:br>
              <a:rPr lang="en-US" sz="500">
                <a:effectLst/>
              </a:rPr>
            </a:br>
            <a:r>
              <a:rPr lang="en-US" sz="500">
                <a:effectLst/>
              </a:rPr>
              <a:t>Sternum: Normal</a:t>
            </a:r>
            <a:br>
              <a:rPr lang="en-US" sz="500">
                <a:effectLst/>
              </a:rPr>
            </a:br>
            <a:br>
              <a:rPr lang="en-US" sz="500">
                <a:effectLst/>
              </a:rPr>
            </a:br>
            <a:r>
              <a:rPr lang="en-US" sz="500">
                <a:effectLst/>
              </a:rPr>
              <a:t>See accompanying CT of the Spine for a description of full spine evaluation.</a:t>
            </a:r>
            <a:br>
              <a:rPr lang="en-US" sz="500">
                <a:effectLst/>
              </a:rPr>
            </a:br>
            <a:br>
              <a:rPr lang="en-US" sz="500">
                <a:effectLst/>
              </a:rPr>
            </a:br>
            <a:r>
              <a:rPr lang="en-US" sz="500">
                <a:effectLst/>
              </a:rPr>
              <a:t>IMPRESSION:</a:t>
            </a:r>
            <a:br>
              <a:rPr lang="en-US" sz="500">
                <a:effectLst/>
              </a:rPr>
            </a:br>
            <a:r>
              <a:rPr lang="en-US" sz="500">
                <a:effectLst/>
              </a:rPr>
              <a:t>1. Projectile injury to the right posterolateral flank with resultant AAST grade 2 liver laceration, and reported high-grade right renal injury status post nephrectomy, as well as presumed spinal cord injury, with termination projectile within the left flank soft tissues.</a:t>
            </a:r>
            <a:br>
              <a:rPr lang="en-US" sz="500">
                <a:effectLst/>
              </a:rPr>
            </a:br>
            <a:br>
              <a:rPr lang="en-US" sz="500">
                <a:effectLst/>
              </a:rPr>
            </a:br>
            <a:r>
              <a:rPr lang="en-US" sz="500">
                <a:effectLst/>
              </a:rPr>
              <a:t>2. Bilateral pulmonary embolism as described above, right more than left. There are findings suggestive of early right heart strain with dilation of the main pulmonary artery and right atrial enlargement, although RV LV ratio remains less than 1.</a:t>
            </a:r>
            <a:br>
              <a:rPr lang="en-US" sz="500">
                <a:effectLst/>
              </a:rPr>
            </a:br>
            <a:br>
              <a:rPr lang="en-US" sz="500">
                <a:effectLst/>
              </a:rPr>
            </a:br>
            <a:r>
              <a:rPr lang="en-US" sz="500">
                <a:effectLst/>
              </a:rPr>
              <a:t>Preliminary findings were briefly reviewed with Dr. Gandalf the Grey  at the CT scanner by Dr. Boromir Son of Denethor II at 0d ago  0300 AM.</a:t>
            </a:r>
            <a:br>
              <a:rPr lang="en-US" sz="500">
                <a:effectLst/>
              </a:rPr>
            </a:br>
            <a:br>
              <a:rPr lang="en-US" sz="500">
                <a:effectLst/>
              </a:rPr>
            </a:br>
            <a:r>
              <a:rPr lang="en-US" sz="500">
                <a:effectLst/>
              </a:rPr>
              <a:t>I have personally reviewed the images and agree with the report (or as edited).</a:t>
            </a:r>
          </a:p>
        </p:txBody>
      </p:sp>
      <p:cxnSp>
        <p:nvCxnSpPr>
          <p:cNvPr id="4" name="Straight Arrow Connector 3">
            <a:extLst>
              <a:ext uri="{FF2B5EF4-FFF2-40B4-BE49-F238E27FC236}">
                <a16:creationId xmlns:a16="http://schemas.microsoft.com/office/drawing/2014/main" id="{8AB8C909-380A-450D-9034-60AABED75F21}"/>
              </a:ext>
            </a:extLst>
          </p:cNvPr>
          <p:cNvCxnSpPr>
            <a:cxnSpLocks/>
            <a:stCxn id="3" idx="3"/>
          </p:cNvCxnSpPr>
          <p:nvPr/>
        </p:nvCxnSpPr>
        <p:spPr>
          <a:xfrm>
            <a:off x="5233737" y="3014827"/>
            <a:ext cx="1467852" cy="221668"/>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D086295B-2357-B838-A3F0-9EF314C12AF3}"/>
              </a:ext>
            </a:extLst>
          </p:cNvPr>
          <p:cNvSpPr txBox="1"/>
          <p:nvPr/>
        </p:nvSpPr>
        <p:spPr>
          <a:xfrm>
            <a:off x="6958265" y="2377152"/>
            <a:ext cx="4583371" cy="3170099"/>
          </a:xfrm>
          <a:prstGeom prst="rect">
            <a:avLst/>
          </a:prstGeom>
          <a:noFill/>
        </p:spPr>
        <p:txBody>
          <a:bodyPr wrap="none" rtlCol="0">
            <a:spAutoFit/>
          </a:bodyPr>
          <a:lstStyle/>
          <a:p>
            <a:r>
              <a:rPr lang="en-US" sz="4000"/>
              <a:t>{</a:t>
            </a:r>
          </a:p>
          <a:p>
            <a:r>
              <a:rPr lang="en-US" sz="4000"/>
              <a:t>   "</a:t>
            </a:r>
            <a:r>
              <a:rPr lang="en-US" sz="4000" err="1"/>
              <a:t>isFracture</a:t>
            </a:r>
            <a:r>
              <a:rPr lang="en-US" sz="4000"/>
              <a:t>":true,</a:t>
            </a:r>
          </a:p>
          <a:p>
            <a:r>
              <a:rPr lang="en-US" sz="4000"/>
              <a:t>   "</a:t>
            </a:r>
            <a:r>
              <a:rPr lang="en-US" sz="4000" err="1"/>
              <a:t>isAcute</a:t>
            </a:r>
            <a:r>
              <a:rPr lang="en-US" sz="4000"/>
              <a:t>":false,</a:t>
            </a:r>
          </a:p>
          <a:p>
            <a:r>
              <a:rPr lang="en-US" sz="4000"/>
              <a:t>   "heightLoss":"50%"</a:t>
            </a:r>
          </a:p>
          <a:p>
            <a:r>
              <a:rPr lang="en-US" sz="4000"/>
              <a:t>}</a:t>
            </a:r>
          </a:p>
        </p:txBody>
      </p:sp>
    </p:spTree>
    <p:extLst>
      <p:ext uri="{BB962C8B-B14F-4D97-AF65-F5344CB8AC3E}">
        <p14:creationId xmlns:p14="http://schemas.microsoft.com/office/powerpoint/2010/main" val="15457516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7DEF6-F17E-B3A3-65B1-3CB6EA4ECE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ECBA5-37E6-76C9-E981-644E449B9276}"/>
              </a:ext>
            </a:extLst>
          </p:cNvPr>
          <p:cNvSpPr>
            <a:spLocks noGrp="1"/>
          </p:cNvSpPr>
          <p:nvPr>
            <p:ph type="title"/>
          </p:nvPr>
        </p:nvSpPr>
        <p:spPr>
          <a:xfrm>
            <a:off x="381000" y="227013"/>
            <a:ext cx="11201242" cy="1143000"/>
          </a:xfrm>
        </p:spPr>
        <p:txBody>
          <a:bodyPr/>
          <a:lstStyle/>
          <a:p>
            <a:r>
              <a:rPr lang="en-US" dirty="0"/>
              <a:t>LLM </a:t>
            </a:r>
            <a:br>
              <a:rPr lang="en-US" dirty="0"/>
            </a:br>
            <a:r>
              <a:rPr lang="en-US" dirty="0"/>
              <a:t>Agents</a:t>
            </a:r>
          </a:p>
        </p:txBody>
      </p:sp>
      <p:sp>
        <p:nvSpPr>
          <p:cNvPr id="4" name="Footer Placeholder 3">
            <a:extLst>
              <a:ext uri="{FF2B5EF4-FFF2-40B4-BE49-F238E27FC236}">
                <a16:creationId xmlns:a16="http://schemas.microsoft.com/office/drawing/2014/main" id="{11B977C5-6E77-1E73-0C3D-92BF627BB0D7}"/>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1030" name="Picture 6" descr="LangGraph and Research Agents | Pinecone">
            <a:extLst>
              <a:ext uri="{FF2B5EF4-FFF2-40B4-BE49-F238E27FC236}">
                <a16:creationId xmlns:a16="http://schemas.microsoft.com/office/drawing/2014/main" id="{C3E800C2-D926-2C2A-263C-6785B6318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559" y="0"/>
            <a:ext cx="10012363"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216B904-40CC-D46E-D28C-9DD0F560CE46}"/>
              </a:ext>
            </a:extLst>
          </p:cNvPr>
          <p:cNvSpPr txBox="1"/>
          <p:nvPr/>
        </p:nvSpPr>
        <p:spPr bwMode="auto">
          <a:xfrm>
            <a:off x="1879599" y="6630987"/>
            <a:ext cx="9880601" cy="28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21899" tIns="60949" rIns="121899" bIns="60949" numCol="1" rtlCol="0" anchor="t" anchorCtr="0" compatLnSpc="1">
            <a:prstTxWarp prst="textNoShape">
              <a:avLst/>
            </a:prstTxWarp>
            <a:noAutofit/>
          </a:bodyPr>
          <a:lstStyle/>
          <a:p>
            <a:pPr>
              <a:buClr>
                <a:schemeClr val="tx1">
                  <a:lumMod val="75000"/>
                  <a:lumOff val="25000"/>
                </a:schemeClr>
              </a:buClr>
            </a:pPr>
            <a:r>
              <a:rPr lang="en-US" sz="900" dirty="0">
                <a:solidFill>
                  <a:schemeClr val="tx1">
                    <a:lumMod val="75000"/>
                    <a:lumOff val="25000"/>
                  </a:schemeClr>
                </a:solidFill>
                <a:ea typeface="Urbanist" panose="020B0A04040200000203" pitchFamily="34" charset="77"/>
                <a:cs typeface="Urbanist" panose="020B0A04040200000203" pitchFamily="34" charset="77"/>
              </a:rPr>
              <a:t>https://</a:t>
            </a:r>
            <a:r>
              <a:rPr lang="en-US" sz="900" dirty="0" err="1">
                <a:solidFill>
                  <a:schemeClr val="tx1">
                    <a:lumMod val="75000"/>
                    <a:lumOff val="25000"/>
                  </a:schemeClr>
                </a:solidFill>
                <a:ea typeface="Urbanist" panose="020B0A04040200000203" pitchFamily="34" charset="77"/>
                <a:cs typeface="Urbanist" panose="020B0A04040200000203" pitchFamily="34" charset="77"/>
              </a:rPr>
              <a:t>www.pinecone.io</a:t>
            </a:r>
            <a:r>
              <a:rPr lang="en-US" sz="900" dirty="0">
                <a:solidFill>
                  <a:schemeClr val="tx1">
                    <a:lumMod val="75000"/>
                    <a:lumOff val="25000"/>
                  </a:schemeClr>
                </a:solidFill>
                <a:ea typeface="Urbanist" panose="020B0A04040200000203" pitchFamily="34" charset="77"/>
                <a:cs typeface="Urbanist" panose="020B0A04040200000203" pitchFamily="34" charset="77"/>
              </a:rPr>
              <a:t>/_next/image/?</a:t>
            </a:r>
            <a:r>
              <a:rPr lang="en-US" sz="900" dirty="0" err="1">
                <a:solidFill>
                  <a:schemeClr val="tx1">
                    <a:lumMod val="75000"/>
                    <a:lumOff val="25000"/>
                  </a:schemeClr>
                </a:solidFill>
                <a:ea typeface="Urbanist" panose="020B0A04040200000203" pitchFamily="34" charset="77"/>
                <a:cs typeface="Urbanist" panose="020B0A04040200000203" pitchFamily="34" charset="77"/>
              </a:rPr>
              <a:t>url</a:t>
            </a:r>
            <a:r>
              <a:rPr lang="en-US" sz="900" dirty="0">
                <a:solidFill>
                  <a:schemeClr val="tx1">
                    <a:lumMod val="75000"/>
                    <a:lumOff val="25000"/>
                  </a:schemeClr>
                </a:solidFill>
                <a:ea typeface="Urbanist" panose="020B0A04040200000203" pitchFamily="34" charset="77"/>
                <a:cs typeface="Urbanist" panose="020B0A04040200000203" pitchFamily="34" charset="77"/>
              </a:rPr>
              <a:t>=https%3A%2F%2Fcdn.sanity.io%2Fimages%2Fvr8gru94%2Fproduction%2F46be5878f4b07b2d259c434dfcceec18e037e404-1857x1272.png&amp;w=3840&amp;q=75</a:t>
            </a:r>
            <a:endParaRPr lang="en-US" sz="900" b="0" dirty="0">
              <a:solidFill>
                <a:schemeClr val="tx1">
                  <a:lumMod val="75000"/>
                  <a:lumOff val="25000"/>
                </a:schemeClr>
              </a:solidFill>
              <a:latin typeface="+mn-lt"/>
              <a:ea typeface="Urbanist" panose="020B0A04040200000203" pitchFamily="34" charset="77"/>
              <a:cs typeface="Urbanist" panose="020B0A04040200000203" pitchFamily="34" charset="77"/>
            </a:endParaRPr>
          </a:p>
        </p:txBody>
      </p:sp>
    </p:spTree>
    <p:extLst>
      <p:ext uri="{BB962C8B-B14F-4D97-AF65-F5344CB8AC3E}">
        <p14:creationId xmlns:p14="http://schemas.microsoft.com/office/powerpoint/2010/main" val="21267596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EAA7E-F853-166D-6181-157BAF4969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C7B8C-BDA2-1925-A8E4-5B903BC084F0}"/>
              </a:ext>
            </a:extLst>
          </p:cNvPr>
          <p:cNvSpPr>
            <a:spLocks noGrp="1"/>
          </p:cNvSpPr>
          <p:nvPr>
            <p:ph type="title"/>
          </p:nvPr>
        </p:nvSpPr>
        <p:spPr/>
        <p:txBody>
          <a:bodyPr/>
          <a:lstStyle/>
          <a:p>
            <a:r>
              <a:rPr lang="en-US" dirty="0"/>
              <a:t>LLM Agents</a:t>
            </a:r>
          </a:p>
        </p:txBody>
      </p:sp>
      <p:sp>
        <p:nvSpPr>
          <p:cNvPr id="4" name="Footer Placeholder 3">
            <a:extLst>
              <a:ext uri="{FF2B5EF4-FFF2-40B4-BE49-F238E27FC236}">
                <a16:creationId xmlns:a16="http://schemas.microsoft.com/office/drawing/2014/main" id="{1C984FA4-27BA-0C58-2224-E3638E8FA578}"/>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7" name="TextBox 6">
            <a:extLst>
              <a:ext uri="{FF2B5EF4-FFF2-40B4-BE49-F238E27FC236}">
                <a16:creationId xmlns:a16="http://schemas.microsoft.com/office/drawing/2014/main" id="{96E5D02E-F6AE-C1D4-22B0-1D6FADFE307B}"/>
              </a:ext>
            </a:extLst>
          </p:cNvPr>
          <p:cNvSpPr txBox="1"/>
          <p:nvPr/>
        </p:nvSpPr>
        <p:spPr bwMode="auto">
          <a:xfrm>
            <a:off x="877887" y="5660660"/>
            <a:ext cx="6400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dirty="0"/>
              <a:t>https://</a:t>
            </a:r>
            <a:r>
              <a:rPr lang="en-US" dirty="0" err="1"/>
              <a:t>github.com</a:t>
            </a:r>
            <a:r>
              <a:rPr lang="en-US" dirty="0"/>
              <a:t>/</a:t>
            </a:r>
            <a:r>
              <a:rPr lang="en-US" dirty="0" err="1"/>
              <a:t>assafelovic</a:t>
            </a:r>
            <a:r>
              <a:rPr lang="en-US" dirty="0"/>
              <a:t>/</a:t>
            </a:r>
            <a:r>
              <a:rPr lang="en-US" dirty="0" err="1"/>
              <a:t>gpt</a:t>
            </a:r>
            <a:r>
              <a:rPr lang="en-US" dirty="0"/>
              <a:t>-researcher https://</a:t>
            </a:r>
            <a:r>
              <a:rPr lang="en-US" dirty="0" err="1"/>
              <a:t>docs.tavily.com</a:t>
            </a:r>
            <a:r>
              <a:rPr lang="en-US" dirty="0"/>
              <a:t>/examples/open-sources/</a:t>
            </a:r>
            <a:r>
              <a:rPr lang="en-US" dirty="0" err="1"/>
              <a:t>gpt</a:t>
            </a:r>
            <a:r>
              <a:rPr lang="en-US" dirty="0"/>
              <a:t>-researcher</a:t>
            </a:r>
          </a:p>
        </p:txBody>
      </p:sp>
      <p:pic>
        <p:nvPicPr>
          <p:cNvPr id="1028" name="Picture 4" descr="GPT Researcher - Tavily Docs">
            <a:extLst>
              <a:ext uri="{FF2B5EF4-FFF2-40B4-BE49-F238E27FC236}">
                <a16:creationId xmlns:a16="http://schemas.microsoft.com/office/drawing/2014/main" id="{8C7FDF04-AC40-11C9-937B-E31793F5C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687" y="0"/>
            <a:ext cx="49133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B93FCB0-E827-08AB-BAE6-9749712986C5}"/>
              </a:ext>
            </a:extLst>
          </p:cNvPr>
          <p:cNvPicPr>
            <a:picLocks noChangeAspect="1"/>
          </p:cNvPicPr>
          <p:nvPr/>
        </p:nvPicPr>
        <p:blipFill>
          <a:blip r:embed="rId3"/>
          <a:stretch>
            <a:fillRect/>
          </a:stretch>
        </p:blipFill>
        <p:spPr>
          <a:xfrm>
            <a:off x="-123269" y="0"/>
            <a:ext cx="7772400" cy="5550507"/>
          </a:xfrm>
          <a:prstGeom prst="rect">
            <a:avLst/>
          </a:prstGeom>
        </p:spPr>
      </p:pic>
    </p:spTree>
    <p:extLst>
      <p:ext uri="{BB962C8B-B14F-4D97-AF65-F5344CB8AC3E}">
        <p14:creationId xmlns:p14="http://schemas.microsoft.com/office/powerpoint/2010/main" val="21741756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F5FC-DF15-8AA9-7E10-F5AA1C7684FD}"/>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4CCB795A-8DF8-FCEB-149F-B5619C4D7F7C}"/>
              </a:ext>
            </a:extLst>
          </p:cNvPr>
          <p:cNvSpPr>
            <a:spLocks noGrp="1"/>
          </p:cNvSpPr>
          <p:nvPr>
            <p:ph idx="1"/>
          </p:nvPr>
        </p:nvSpPr>
        <p:spPr>
          <a:xfrm>
            <a:off x="609760" y="1370013"/>
            <a:ext cx="10972482" cy="4764663"/>
          </a:xfrm>
        </p:spPr>
        <p:txBody>
          <a:bodyPr/>
          <a:lstStyle/>
          <a:p>
            <a:r>
              <a:rPr lang="en-US" sz="2800" dirty="0" err="1"/>
              <a:t>Ollama</a:t>
            </a:r>
            <a:r>
              <a:rPr lang="en-US" sz="2800" dirty="0"/>
              <a:t> docs - </a:t>
            </a:r>
            <a:r>
              <a:rPr lang="en-US" sz="2800" dirty="0">
                <a:hlinkClick r:id="rId2"/>
              </a:rPr>
              <a:t>https://github.com/ollama/ollama/tree/main/docs</a:t>
            </a:r>
            <a:endParaRPr lang="en-US" sz="2800" dirty="0"/>
          </a:p>
          <a:p>
            <a:r>
              <a:rPr lang="en-US" sz="2800" dirty="0"/>
              <a:t>Llama-Index - </a:t>
            </a:r>
            <a:r>
              <a:rPr lang="en-US" sz="2800" dirty="0">
                <a:hlinkClick r:id="rId3"/>
              </a:rPr>
              <a:t>https://docs.llamaindex.ai/en/stable/</a:t>
            </a:r>
            <a:endParaRPr lang="en-US" sz="2800" dirty="0"/>
          </a:p>
          <a:p>
            <a:r>
              <a:rPr lang="en-US" sz="2800" dirty="0" err="1"/>
              <a:t>LangChain</a:t>
            </a:r>
            <a:r>
              <a:rPr lang="en-US" sz="2800" dirty="0"/>
              <a:t> - </a:t>
            </a:r>
            <a:r>
              <a:rPr lang="en-US" sz="2800" dirty="0">
                <a:hlinkClick r:id="rId4"/>
              </a:rPr>
              <a:t>https://python.langchain.com/docs/introduction/</a:t>
            </a:r>
            <a:endParaRPr lang="en-US" sz="2800" dirty="0"/>
          </a:p>
          <a:p>
            <a:r>
              <a:rPr lang="en-US" sz="2800" dirty="0" err="1"/>
              <a:t>LangGraph</a:t>
            </a:r>
            <a:r>
              <a:rPr lang="en-US" sz="2800" dirty="0"/>
              <a:t> - </a:t>
            </a:r>
            <a:r>
              <a:rPr lang="en-US" sz="2800" dirty="0">
                <a:hlinkClick r:id="rId5"/>
              </a:rPr>
              <a:t>https://langchain-ai.github.io/langgraph/concepts/why-langgraph/</a:t>
            </a:r>
            <a:r>
              <a:rPr lang="en-US" sz="2800" dirty="0"/>
              <a:t> </a:t>
            </a:r>
          </a:p>
          <a:p>
            <a:endParaRPr lang="en-US" sz="2800" dirty="0"/>
          </a:p>
        </p:txBody>
      </p:sp>
      <p:sp>
        <p:nvSpPr>
          <p:cNvPr id="4" name="Footer Placeholder 3">
            <a:extLst>
              <a:ext uri="{FF2B5EF4-FFF2-40B4-BE49-F238E27FC236}">
                <a16:creationId xmlns:a16="http://schemas.microsoft.com/office/drawing/2014/main" id="{7B4183C7-D346-E984-8926-063DAC5E58E5}"/>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31215934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EF18-F96C-412B-8FC4-00AEBCB5AE57}"/>
              </a:ext>
            </a:extLst>
          </p:cNvPr>
          <p:cNvSpPr>
            <a:spLocks noGrp="1"/>
          </p:cNvSpPr>
          <p:nvPr>
            <p:ph type="title"/>
          </p:nvPr>
        </p:nvSpPr>
        <p:spPr/>
        <p:txBody>
          <a:bodyPr/>
          <a:lstStyle/>
          <a:p>
            <a:r>
              <a:rPr lang="en-US" dirty="0"/>
              <a:t>Where are we headed?	</a:t>
            </a:r>
          </a:p>
        </p:txBody>
      </p:sp>
      <p:sp>
        <p:nvSpPr>
          <p:cNvPr id="3" name="Content Placeholder 2">
            <a:extLst>
              <a:ext uri="{FF2B5EF4-FFF2-40B4-BE49-F238E27FC236}">
                <a16:creationId xmlns:a16="http://schemas.microsoft.com/office/drawing/2014/main" id="{F87D2352-A7AD-F01C-2E00-A63A22A7425E}"/>
              </a:ext>
            </a:extLst>
          </p:cNvPr>
          <p:cNvSpPr>
            <a:spLocks noGrp="1"/>
          </p:cNvSpPr>
          <p:nvPr>
            <p:ph idx="1"/>
          </p:nvPr>
        </p:nvSpPr>
        <p:spPr>
          <a:xfrm>
            <a:off x="609760" y="1370013"/>
            <a:ext cx="6323542" cy="4764663"/>
          </a:xfrm>
        </p:spPr>
        <p:txBody>
          <a:bodyPr/>
          <a:lstStyle/>
          <a:p>
            <a:r>
              <a:rPr lang="en-US" sz="2400" dirty="0"/>
              <a:t>Faster, smaller, better LLMs</a:t>
            </a:r>
          </a:p>
          <a:p>
            <a:r>
              <a:rPr lang="en-US" sz="2400" dirty="0"/>
              <a:t>More powerful hardware</a:t>
            </a:r>
          </a:p>
          <a:p>
            <a:r>
              <a:rPr lang="en-US" sz="2400" dirty="0"/>
              <a:t>More edge/local LLM usage</a:t>
            </a:r>
          </a:p>
          <a:p>
            <a:r>
              <a:rPr lang="en-US" sz="2400" dirty="0"/>
              <a:t>Agents for host of interactions</a:t>
            </a:r>
          </a:p>
          <a:p>
            <a:r>
              <a:rPr lang="en-US" sz="2400" dirty="0"/>
              <a:t>Easier access and operationalization of data</a:t>
            </a:r>
          </a:p>
          <a:p>
            <a:r>
              <a:rPr lang="en-US" sz="2400" dirty="0"/>
              <a:t>More need for validation and understanding the source of data</a:t>
            </a:r>
          </a:p>
          <a:p>
            <a:pPr lvl="1"/>
            <a:r>
              <a:rPr lang="en-US" sz="2400" dirty="0"/>
              <a:t>Hallucination</a:t>
            </a:r>
          </a:p>
          <a:p>
            <a:r>
              <a:rPr lang="en-US" sz="2400" dirty="0"/>
              <a:t>Need for focus and guidance on ‘true’ business/clinical problems</a:t>
            </a:r>
          </a:p>
        </p:txBody>
      </p:sp>
      <p:sp>
        <p:nvSpPr>
          <p:cNvPr id="4" name="Footer Placeholder 3">
            <a:extLst>
              <a:ext uri="{FF2B5EF4-FFF2-40B4-BE49-F238E27FC236}">
                <a16:creationId xmlns:a16="http://schemas.microsoft.com/office/drawing/2014/main" id="{6305C070-287F-FE9A-B274-1FAC362F3DC0}"/>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2050" name="Picture 2" descr="Magic Crystal Ball Wall Mural">
            <a:extLst>
              <a:ext uri="{FF2B5EF4-FFF2-40B4-BE49-F238E27FC236}">
                <a16:creationId xmlns:a16="http://schemas.microsoft.com/office/drawing/2014/main" id="{5306A1F0-CAAE-9BCD-FB73-35B8B2AFB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0623" y="1839710"/>
            <a:ext cx="5258698" cy="40639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BD422A-904C-29B9-950C-4A090113F5F5}"/>
              </a:ext>
            </a:extLst>
          </p:cNvPr>
          <p:cNvSpPr txBox="1"/>
          <p:nvPr/>
        </p:nvSpPr>
        <p:spPr bwMode="auto">
          <a:xfrm>
            <a:off x="7275443" y="5934621"/>
            <a:ext cx="63146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000" dirty="0"/>
              <a:t>https://</a:t>
            </a:r>
            <a:r>
              <a:rPr lang="en-US" sz="1000" dirty="0" err="1"/>
              <a:t>muralsyourway.vtexassets.com</a:t>
            </a:r>
            <a:r>
              <a:rPr lang="en-US" sz="1000" dirty="0"/>
              <a:t>/</a:t>
            </a:r>
            <a:r>
              <a:rPr lang="en-US" sz="1000" dirty="0" err="1"/>
              <a:t>arquivos</a:t>
            </a:r>
            <a:r>
              <a:rPr lang="en-US" sz="1000" dirty="0"/>
              <a:t>/ids/233955/</a:t>
            </a:r>
            <a:r>
              <a:rPr lang="en-US" sz="1000" dirty="0" err="1"/>
              <a:t>Magic-Crystal-Ball-Wallpaper-Mural.jpg?v</a:t>
            </a:r>
            <a:r>
              <a:rPr lang="en-US" sz="1000" dirty="0"/>
              <a:t>=638164873434030000</a:t>
            </a:r>
          </a:p>
        </p:txBody>
      </p:sp>
    </p:spTree>
    <p:extLst>
      <p:ext uri="{BB962C8B-B14F-4D97-AF65-F5344CB8AC3E}">
        <p14:creationId xmlns:p14="http://schemas.microsoft.com/office/powerpoint/2010/main" val="40103688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DF28-43B2-B0EC-E60C-9C4CE79C986B}"/>
              </a:ext>
            </a:extLst>
          </p:cNvPr>
          <p:cNvSpPr>
            <a:spLocks noGrp="1"/>
          </p:cNvSpPr>
          <p:nvPr>
            <p:ph type="title"/>
          </p:nvPr>
        </p:nvSpPr>
        <p:spPr/>
        <p:txBody>
          <a:bodyPr/>
          <a:lstStyle/>
          <a:p>
            <a:r>
              <a:rPr lang="en-US"/>
              <a:t>Utilitarian Command Line Tools</a:t>
            </a:r>
          </a:p>
        </p:txBody>
      </p:sp>
      <p:sp>
        <p:nvSpPr>
          <p:cNvPr id="3" name="Content Placeholder 2">
            <a:extLst>
              <a:ext uri="{FF2B5EF4-FFF2-40B4-BE49-F238E27FC236}">
                <a16:creationId xmlns:a16="http://schemas.microsoft.com/office/drawing/2014/main" id="{04312DDC-FEBF-E7E1-6E33-8210F7A0E6F6}"/>
              </a:ext>
            </a:extLst>
          </p:cNvPr>
          <p:cNvSpPr>
            <a:spLocks noGrp="1"/>
          </p:cNvSpPr>
          <p:nvPr>
            <p:ph idx="1"/>
          </p:nvPr>
        </p:nvSpPr>
        <p:spPr>
          <a:xfrm>
            <a:off x="609760" y="1370013"/>
            <a:ext cx="10972482" cy="4764663"/>
          </a:xfrm>
        </p:spPr>
        <p:txBody>
          <a:bodyPr/>
          <a:lstStyle/>
          <a:p>
            <a:pPr marL="1587" indent="0">
              <a:buNone/>
            </a:pPr>
            <a:r>
              <a:rPr lang="en-US"/>
              <a:t>Often need to understand what’s going on, these are useful tools</a:t>
            </a:r>
          </a:p>
          <a:p>
            <a:r>
              <a:rPr lang="en-US" err="1"/>
              <a:t>tmux</a:t>
            </a:r>
            <a:endParaRPr lang="en-US"/>
          </a:p>
          <a:p>
            <a:r>
              <a:rPr lang="en-US" err="1"/>
              <a:t>htop</a:t>
            </a:r>
            <a:endParaRPr lang="en-US"/>
          </a:p>
          <a:p>
            <a:r>
              <a:rPr lang="en-US"/>
              <a:t>glances</a:t>
            </a:r>
          </a:p>
          <a:p>
            <a:r>
              <a:rPr lang="en-US" err="1"/>
              <a:t>nvidia-smi</a:t>
            </a:r>
            <a:endParaRPr lang="en-US"/>
          </a:p>
          <a:p>
            <a:r>
              <a:rPr lang="en-US" err="1"/>
              <a:t>nvtop</a:t>
            </a:r>
            <a:endParaRPr lang="en-US"/>
          </a:p>
          <a:p>
            <a:r>
              <a:rPr lang="en-US" err="1"/>
              <a:t>nvitop</a:t>
            </a:r>
            <a:endParaRPr lang="en-US"/>
          </a:p>
        </p:txBody>
      </p:sp>
      <p:sp>
        <p:nvSpPr>
          <p:cNvPr id="4" name="Footer Placeholder 3">
            <a:extLst>
              <a:ext uri="{FF2B5EF4-FFF2-40B4-BE49-F238E27FC236}">
                <a16:creationId xmlns:a16="http://schemas.microsoft.com/office/drawing/2014/main" id="{FE4D2484-8F6E-3457-7FDD-422DEE80D274}"/>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3375603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B665-3D13-9BCC-6007-E3DF0D2650ED}"/>
              </a:ext>
            </a:extLst>
          </p:cNvPr>
          <p:cNvSpPr>
            <a:spLocks noGrp="1"/>
          </p:cNvSpPr>
          <p:nvPr>
            <p:ph type="title"/>
          </p:nvPr>
        </p:nvSpPr>
        <p:spPr/>
        <p:txBody>
          <a:bodyPr/>
          <a:lstStyle/>
          <a:p>
            <a:r>
              <a:rPr lang="en-US" err="1"/>
              <a:t>tmux</a:t>
            </a:r>
            <a:endParaRPr lang="en-US"/>
          </a:p>
        </p:txBody>
      </p:sp>
      <p:sp>
        <p:nvSpPr>
          <p:cNvPr id="4" name="Footer Placeholder 3">
            <a:extLst>
              <a:ext uri="{FF2B5EF4-FFF2-40B4-BE49-F238E27FC236}">
                <a16:creationId xmlns:a16="http://schemas.microsoft.com/office/drawing/2014/main" id="{C5187E4F-8D96-83BC-5E36-0613650DFF54}"/>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7" name="TextBox 6">
            <a:extLst>
              <a:ext uri="{FF2B5EF4-FFF2-40B4-BE49-F238E27FC236}">
                <a16:creationId xmlns:a16="http://schemas.microsoft.com/office/drawing/2014/main" id="{4F72094E-2AA2-03CA-A30C-2389B11E9CFE}"/>
              </a:ext>
            </a:extLst>
          </p:cNvPr>
          <p:cNvSpPr txBox="1"/>
          <p:nvPr/>
        </p:nvSpPr>
        <p:spPr bwMode="auto">
          <a:xfrm>
            <a:off x="2179393" y="798513"/>
            <a:ext cx="8179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t>https://</a:t>
            </a:r>
            <a:r>
              <a:rPr lang="en-US" err="1"/>
              <a:t>medium.com</a:t>
            </a:r>
            <a:r>
              <a:rPr lang="en-US"/>
              <a:t>/@</a:t>
            </a:r>
            <a:r>
              <a:rPr lang="en-US" err="1"/>
              <a:t>alekshnayder</a:t>
            </a:r>
            <a:r>
              <a:rPr lang="en-US"/>
              <a:t>/a-gentle-introduction-to-tmux-8d784c404340</a:t>
            </a:r>
          </a:p>
        </p:txBody>
      </p:sp>
      <p:pic>
        <p:nvPicPr>
          <p:cNvPr id="1028" name="Picture 4">
            <a:extLst>
              <a:ext uri="{FF2B5EF4-FFF2-40B4-BE49-F238E27FC236}">
                <a16:creationId xmlns:a16="http://schemas.microsoft.com/office/drawing/2014/main" id="{1F45DF9A-6B0B-B6FA-E29D-E8C934EA2A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9220" y="943876"/>
            <a:ext cx="10393020" cy="5914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6093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87D5-50ED-732B-50EE-3031F6D4E8C0}"/>
              </a:ext>
            </a:extLst>
          </p:cNvPr>
          <p:cNvSpPr>
            <a:spLocks noGrp="1"/>
          </p:cNvSpPr>
          <p:nvPr>
            <p:ph type="title"/>
          </p:nvPr>
        </p:nvSpPr>
        <p:spPr/>
        <p:txBody>
          <a:bodyPr/>
          <a:lstStyle/>
          <a:p>
            <a:r>
              <a:rPr lang="en-US" err="1"/>
              <a:t>htop</a:t>
            </a:r>
            <a:endParaRPr lang="en-US"/>
          </a:p>
        </p:txBody>
      </p:sp>
      <p:sp>
        <p:nvSpPr>
          <p:cNvPr id="3" name="Content Placeholder 2">
            <a:extLst>
              <a:ext uri="{FF2B5EF4-FFF2-40B4-BE49-F238E27FC236}">
                <a16:creationId xmlns:a16="http://schemas.microsoft.com/office/drawing/2014/main" id="{E0F32CFD-C2A0-0E03-AFCF-98AE3DCA8E9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E39914-1B49-0E09-957B-3723B3F219AD}"/>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5" name="Picture 4">
            <a:extLst>
              <a:ext uri="{FF2B5EF4-FFF2-40B4-BE49-F238E27FC236}">
                <a16:creationId xmlns:a16="http://schemas.microsoft.com/office/drawing/2014/main" id="{E61D7A7C-9DF1-01D8-A944-947B378BBD8F}"/>
              </a:ext>
            </a:extLst>
          </p:cNvPr>
          <p:cNvPicPr>
            <a:picLocks noChangeAspect="1"/>
          </p:cNvPicPr>
          <p:nvPr/>
        </p:nvPicPr>
        <p:blipFill>
          <a:blip r:embed="rId2"/>
          <a:srcRect t="49164"/>
          <a:stretch>
            <a:fillRect/>
          </a:stretch>
        </p:blipFill>
        <p:spPr>
          <a:xfrm>
            <a:off x="1475454" y="1088022"/>
            <a:ext cx="10751292" cy="5236742"/>
          </a:xfrm>
          <a:prstGeom prst="rect">
            <a:avLst/>
          </a:prstGeom>
        </p:spPr>
      </p:pic>
    </p:spTree>
    <p:extLst>
      <p:ext uri="{BB962C8B-B14F-4D97-AF65-F5344CB8AC3E}">
        <p14:creationId xmlns:p14="http://schemas.microsoft.com/office/powerpoint/2010/main" val="24394396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F664-5DDE-1080-536D-5D54D2BD1B72}"/>
              </a:ext>
            </a:extLst>
          </p:cNvPr>
          <p:cNvSpPr>
            <a:spLocks noGrp="1"/>
          </p:cNvSpPr>
          <p:nvPr>
            <p:ph type="title"/>
          </p:nvPr>
        </p:nvSpPr>
        <p:spPr/>
        <p:txBody>
          <a:bodyPr/>
          <a:lstStyle/>
          <a:p>
            <a:r>
              <a:rPr lang="en-US"/>
              <a:t>glances</a:t>
            </a:r>
          </a:p>
        </p:txBody>
      </p:sp>
      <p:sp>
        <p:nvSpPr>
          <p:cNvPr id="3" name="Content Placeholder 2">
            <a:extLst>
              <a:ext uri="{FF2B5EF4-FFF2-40B4-BE49-F238E27FC236}">
                <a16:creationId xmlns:a16="http://schemas.microsoft.com/office/drawing/2014/main" id="{46A9D80E-646F-9FEC-6B9E-FB119FAEDF8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753D101-1CF8-8696-A8B5-D122ACA5880F}"/>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5" name="Picture 4">
            <a:extLst>
              <a:ext uri="{FF2B5EF4-FFF2-40B4-BE49-F238E27FC236}">
                <a16:creationId xmlns:a16="http://schemas.microsoft.com/office/drawing/2014/main" id="{1388F72C-AB8C-7A9F-1D8E-ABBEAFEFE58E}"/>
              </a:ext>
            </a:extLst>
          </p:cNvPr>
          <p:cNvPicPr>
            <a:picLocks noChangeAspect="1"/>
          </p:cNvPicPr>
          <p:nvPr/>
        </p:nvPicPr>
        <p:blipFill>
          <a:blip r:embed="rId2"/>
          <a:srcRect t="48868"/>
          <a:stretch>
            <a:fillRect/>
          </a:stretch>
        </p:blipFill>
        <p:spPr>
          <a:xfrm>
            <a:off x="1814816" y="1111172"/>
            <a:ext cx="10371982" cy="5081380"/>
          </a:xfrm>
          <a:prstGeom prst="rect">
            <a:avLst/>
          </a:prstGeom>
        </p:spPr>
      </p:pic>
    </p:spTree>
    <p:extLst>
      <p:ext uri="{BB962C8B-B14F-4D97-AF65-F5344CB8AC3E}">
        <p14:creationId xmlns:p14="http://schemas.microsoft.com/office/powerpoint/2010/main" val="29159059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BC82-6511-CA64-18F1-CD3B8785B6B1}"/>
              </a:ext>
            </a:extLst>
          </p:cNvPr>
          <p:cNvSpPr>
            <a:spLocks noGrp="1"/>
          </p:cNvSpPr>
          <p:nvPr>
            <p:ph type="title"/>
          </p:nvPr>
        </p:nvSpPr>
        <p:spPr/>
        <p:txBody>
          <a:bodyPr/>
          <a:lstStyle/>
          <a:p>
            <a:r>
              <a:rPr lang="en-US" err="1"/>
              <a:t>nvidia-smi</a:t>
            </a:r>
            <a:endParaRPr lang="en-US"/>
          </a:p>
        </p:txBody>
      </p:sp>
      <p:sp>
        <p:nvSpPr>
          <p:cNvPr id="4" name="Footer Placeholder 3">
            <a:extLst>
              <a:ext uri="{FF2B5EF4-FFF2-40B4-BE49-F238E27FC236}">
                <a16:creationId xmlns:a16="http://schemas.microsoft.com/office/drawing/2014/main" id="{82AB69DF-5F16-4CFB-AB83-AAC1F15C4566}"/>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5" name="Picture 4">
            <a:extLst>
              <a:ext uri="{FF2B5EF4-FFF2-40B4-BE49-F238E27FC236}">
                <a16:creationId xmlns:a16="http://schemas.microsoft.com/office/drawing/2014/main" id="{75E31877-BA95-CC36-1BD5-E06FB7F23CD1}"/>
              </a:ext>
            </a:extLst>
          </p:cNvPr>
          <p:cNvPicPr>
            <a:picLocks noChangeAspect="1"/>
          </p:cNvPicPr>
          <p:nvPr/>
        </p:nvPicPr>
        <p:blipFill>
          <a:blip r:embed="rId2"/>
          <a:stretch>
            <a:fillRect/>
          </a:stretch>
        </p:blipFill>
        <p:spPr>
          <a:xfrm>
            <a:off x="2209800" y="1740513"/>
            <a:ext cx="9767014" cy="4243598"/>
          </a:xfrm>
          <a:prstGeom prst="rect">
            <a:avLst/>
          </a:prstGeom>
        </p:spPr>
      </p:pic>
      <p:sp>
        <p:nvSpPr>
          <p:cNvPr id="6" name="Oval 5">
            <a:extLst>
              <a:ext uri="{FF2B5EF4-FFF2-40B4-BE49-F238E27FC236}">
                <a16:creationId xmlns:a16="http://schemas.microsoft.com/office/drawing/2014/main" id="{96A6B093-7770-24BE-69A2-88B0BC278F55}"/>
              </a:ext>
            </a:extLst>
          </p:cNvPr>
          <p:cNvSpPr/>
          <p:nvPr/>
        </p:nvSpPr>
        <p:spPr>
          <a:xfrm>
            <a:off x="7014258" y="3320832"/>
            <a:ext cx="2581155" cy="707158"/>
          </a:xfrm>
          <a:prstGeom prst="ellipse">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58D6E558-F954-C0E4-FFE8-2F6A98AAA050}"/>
              </a:ext>
            </a:extLst>
          </p:cNvPr>
          <p:cNvSpPr/>
          <p:nvPr/>
        </p:nvSpPr>
        <p:spPr>
          <a:xfrm>
            <a:off x="9734309" y="3320832"/>
            <a:ext cx="719560" cy="686558"/>
          </a:xfrm>
          <a:prstGeom prst="ellipse">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51102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34AE-F4EF-A21D-CCE6-BF83035BB728}"/>
              </a:ext>
            </a:extLst>
          </p:cNvPr>
          <p:cNvSpPr>
            <a:spLocks noGrp="1"/>
          </p:cNvSpPr>
          <p:nvPr>
            <p:ph type="title"/>
          </p:nvPr>
        </p:nvSpPr>
        <p:spPr/>
        <p:txBody>
          <a:bodyPr/>
          <a:lstStyle/>
          <a:p>
            <a:r>
              <a:rPr lang="en-US" err="1"/>
              <a:t>nvtop</a:t>
            </a:r>
            <a:endParaRPr lang="en-US"/>
          </a:p>
        </p:txBody>
      </p:sp>
      <p:sp>
        <p:nvSpPr>
          <p:cNvPr id="4" name="Footer Placeholder 3">
            <a:extLst>
              <a:ext uri="{FF2B5EF4-FFF2-40B4-BE49-F238E27FC236}">
                <a16:creationId xmlns:a16="http://schemas.microsoft.com/office/drawing/2014/main" id="{22F5257F-C7E9-0EB3-C482-D3D6A6C148D3}"/>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5" name="Picture 4">
            <a:extLst>
              <a:ext uri="{FF2B5EF4-FFF2-40B4-BE49-F238E27FC236}">
                <a16:creationId xmlns:a16="http://schemas.microsoft.com/office/drawing/2014/main" id="{FDC26B4D-A236-58B4-6515-A6BB4BFEBE47}"/>
              </a:ext>
            </a:extLst>
          </p:cNvPr>
          <p:cNvPicPr>
            <a:picLocks noChangeAspect="1"/>
          </p:cNvPicPr>
          <p:nvPr/>
        </p:nvPicPr>
        <p:blipFill>
          <a:blip r:embed="rId2"/>
          <a:srcRect t="49274"/>
          <a:stretch>
            <a:fillRect/>
          </a:stretch>
        </p:blipFill>
        <p:spPr>
          <a:xfrm>
            <a:off x="1439880" y="1166018"/>
            <a:ext cx="10752120" cy="5225778"/>
          </a:xfrm>
          <a:prstGeom prst="rect">
            <a:avLst/>
          </a:prstGeom>
        </p:spPr>
      </p:pic>
    </p:spTree>
    <p:extLst>
      <p:ext uri="{BB962C8B-B14F-4D97-AF65-F5344CB8AC3E}">
        <p14:creationId xmlns:p14="http://schemas.microsoft.com/office/powerpoint/2010/main" val="32224199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95BF6-063C-4047-4560-036F9FEF6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85BD1-6E66-BCDA-42E1-A81AD2FD8040}"/>
              </a:ext>
            </a:extLst>
          </p:cNvPr>
          <p:cNvSpPr>
            <a:spLocks noGrp="1"/>
          </p:cNvSpPr>
          <p:nvPr>
            <p:ph type="title"/>
          </p:nvPr>
        </p:nvSpPr>
        <p:spPr/>
        <p:txBody>
          <a:bodyPr/>
          <a:lstStyle/>
          <a:p>
            <a:r>
              <a:rPr lang="en-US"/>
              <a:t>Purpose</a:t>
            </a:r>
          </a:p>
        </p:txBody>
      </p:sp>
      <p:sp>
        <p:nvSpPr>
          <p:cNvPr id="3" name="Content Placeholder 2">
            <a:extLst>
              <a:ext uri="{FF2B5EF4-FFF2-40B4-BE49-F238E27FC236}">
                <a16:creationId xmlns:a16="http://schemas.microsoft.com/office/drawing/2014/main" id="{51E96BB9-09B3-DBD3-DB8E-D4BDBD72FBD2}"/>
              </a:ext>
            </a:extLst>
          </p:cNvPr>
          <p:cNvSpPr>
            <a:spLocks noGrp="1"/>
          </p:cNvSpPr>
          <p:nvPr>
            <p:ph idx="1"/>
          </p:nvPr>
        </p:nvSpPr>
        <p:spPr/>
        <p:txBody>
          <a:bodyPr/>
          <a:lstStyle/>
          <a:p>
            <a:r>
              <a:rPr lang="en-US" sz="2800"/>
              <a:t>Radiology reporting is largely unstructured​</a:t>
            </a:r>
          </a:p>
          <a:p>
            <a:pPr lvl="1"/>
            <a:r>
              <a:rPr lang="en-US" sz="2800"/>
              <a:t>To understand it, need NLP​</a:t>
            </a:r>
          </a:p>
          <a:p>
            <a:r>
              <a:rPr lang="en-US" sz="2800"/>
              <a:t>Local vs API​</a:t>
            </a:r>
          </a:p>
          <a:p>
            <a:pPr lvl="1"/>
            <a:r>
              <a:rPr lang="en-US" sz="2800"/>
              <a:t>Both are useful​</a:t>
            </a:r>
          </a:p>
          <a:p>
            <a:pPr lvl="1"/>
            <a:r>
              <a:rPr lang="en-US" sz="2800"/>
              <a:t>Local​</a:t>
            </a:r>
          </a:p>
          <a:p>
            <a:pPr lvl="2"/>
            <a:r>
              <a:rPr lang="en-US" sz="2400"/>
              <a:t>No data use agreement (DUA), business associate agreement (BAA)​</a:t>
            </a:r>
          </a:p>
          <a:p>
            <a:pPr lvl="2"/>
            <a:r>
              <a:rPr lang="en-US" sz="2400"/>
              <a:t>Other than machine/GPU purchase and electricity, no further fees​</a:t>
            </a:r>
          </a:p>
          <a:p>
            <a:pPr lvl="2"/>
            <a:r>
              <a:rPr lang="en-US" sz="2400"/>
              <a:t>May be more acceptable to your AI/IT/Compliance governance​</a:t>
            </a:r>
          </a:p>
          <a:p>
            <a:pPr lvl="2"/>
            <a:r>
              <a:rPr lang="en-US" sz="2400"/>
              <a:t>Reproducible – vendors sometimes change API-based models or security around models altering your results</a:t>
            </a:r>
          </a:p>
          <a:p>
            <a:endParaRPr lang="en-US" sz="2800"/>
          </a:p>
        </p:txBody>
      </p:sp>
      <p:sp>
        <p:nvSpPr>
          <p:cNvPr id="4" name="Footer Placeholder 3">
            <a:extLst>
              <a:ext uri="{FF2B5EF4-FFF2-40B4-BE49-F238E27FC236}">
                <a16:creationId xmlns:a16="http://schemas.microsoft.com/office/drawing/2014/main" id="{4729DC82-BC6F-88FF-036C-084C569FC922}"/>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1174504286"/>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6036D-D958-6B43-FCB9-77A44B611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1E5D1-21D9-3990-16E2-B8E66C5705D1}"/>
              </a:ext>
            </a:extLst>
          </p:cNvPr>
          <p:cNvSpPr>
            <a:spLocks noGrp="1"/>
          </p:cNvSpPr>
          <p:nvPr>
            <p:ph type="title"/>
          </p:nvPr>
        </p:nvSpPr>
        <p:spPr/>
        <p:txBody>
          <a:bodyPr/>
          <a:lstStyle/>
          <a:p>
            <a:r>
              <a:rPr lang="en-US" err="1"/>
              <a:t>nvitop</a:t>
            </a:r>
            <a:endParaRPr lang="en-US"/>
          </a:p>
        </p:txBody>
      </p:sp>
      <p:sp>
        <p:nvSpPr>
          <p:cNvPr id="3" name="Content Placeholder 2">
            <a:extLst>
              <a:ext uri="{FF2B5EF4-FFF2-40B4-BE49-F238E27FC236}">
                <a16:creationId xmlns:a16="http://schemas.microsoft.com/office/drawing/2014/main" id="{69F0D539-FA08-887C-9F7F-EF9E2D4A0EE7}"/>
              </a:ext>
            </a:extLst>
          </p:cNvPr>
          <p:cNvSpPr>
            <a:spLocks noGrp="1"/>
          </p:cNvSpPr>
          <p:nvPr>
            <p:ph idx="1"/>
          </p:nvPr>
        </p:nvSpPr>
        <p:spPr>
          <a:xfrm>
            <a:off x="3638469" y="677516"/>
            <a:ext cx="5872063" cy="405208"/>
          </a:xfrm>
        </p:spPr>
        <p:txBody>
          <a:bodyPr/>
          <a:lstStyle/>
          <a:p>
            <a:pPr marL="1587" indent="0">
              <a:buNone/>
            </a:pPr>
            <a:r>
              <a:rPr lang="en-US" sz="2000"/>
              <a:t>pip3 install --upgrade </a:t>
            </a:r>
            <a:r>
              <a:rPr lang="en-US" sz="2000" err="1"/>
              <a:t>nvitop</a:t>
            </a:r>
            <a:endParaRPr lang="en-US" sz="2000"/>
          </a:p>
        </p:txBody>
      </p:sp>
      <p:sp>
        <p:nvSpPr>
          <p:cNvPr id="4" name="Footer Placeholder 3">
            <a:extLst>
              <a:ext uri="{FF2B5EF4-FFF2-40B4-BE49-F238E27FC236}">
                <a16:creationId xmlns:a16="http://schemas.microsoft.com/office/drawing/2014/main" id="{AE525E91-0F60-2146-7D9B-1CF25C5C1231}"/>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6" name="Picture 5">
            <a:extLst>
              <a:ext uri="{FF2B5EF4-FFF2-40B4-BE49-F238E27FC236}">
                <a16:creationId xmlns:a16="http://schemas.microsoft.com/office/drawing/2014/main" id="{6FFBBC5B-7A24-5E9F-12E6-779A4B37CF1F}"/>
              </a:ext>
            </a:extLst>
          </p:cNvPr>
          <p:cNvPicPr>
            <a:picLocks noChangeAspect="1"/>
          </p:cNvPicPr>
          <p:nvPr/>
        </p:nvPicPr>
        <p:blipFill>
          <a:blip r:embed="rId2"/>
          <a:srcRect t="49027"/>
          <a:stretch>
            <a:fillRect/>
          </a:stretch>
        </p:blipFill>
        <p:spPr>
          <a:xfrm>
            <a:off x="1776714" y="1185989"/>
            <a:ext cx="10415286" cy="5086697"/>
          </a:xfrm>
          <a:prstGeom prst="rect">
            <a:avLst/>
          </a:prstGeom>
        </p:spPr>
      </p:pic>
    </p:spTree>
    <p:extLst>
      <p:ext uri="{BB962C8B-B14F-4D97-AF65-F5344CB8AC3E}">
        <p14:creationId xmlns:p14="http://schemas.microsoft.com/office/powerpoint/2010/main" val="39675810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2E76-D73A-2BAD-BD13-424D741E121E}"/>
            </a:ext>
          </a:extLst>
        </p:cNvPr>
        <p:cNvGrpSpPr/>
        <p:nvPr/>
      </p:nvGrpSpPr>
      <p:grpSpPr>
        <a:xfrm>
          <a:off x="0" y="0"/>
          <a:ext cx="0" cy="0"/>
          <a:chOff x="0" y="0"/>
          <a:chExt cx="0" cy="0"/>
        </a:xfrm>
      </p:grpSpPr>
      <p:pic>
        <p:nvPicPr>
          <p:cNvPr id="4" name="Picture 3" descr="A colorful explosion of paint&#10;&#10;Description automatically generated">
            <a:extLst>
              <a:ext uri="{FF2B5EF4-FFF2-40B4-BE49-F238E27FC236}">
                <a16:creationId xmlns:a16="http://schemas.microsoft.com/office/drawing/2014/main" id="{78109CCE-A4AF-AFB6-89A1-5934316650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394914">
            <a:off x="-377932" y="-66094"/>
            <a:ext cx="6142157" cy="6142157"/>
          </a:xfrm>
          <a:prstGeom prst="rect">
            <a:avLst/>
          </a:prstGeom>
        </p:spPr>
      </p:pic>
      <p:sp>
        <p:nvSpPr>
          <p:cNvPr id="8" name="Title 3">
            <a:extLst>
              <a:ext uri="{FF2B5EF4-FFF2-40B4-BE49-F238E27FC236}">
                <a16:creationId xmlns:a16="http://schemas.microsoft.com/office/drawing/2014/main" id="{9950BA61-1DCA-1C6D-F1E2-1B69240B66D4}"/>
              </a:ext>
            </a:extLst>
          </p:cNvPr>
          <p:cNvSpPr txBox="1">
            <a:spLocks/>
          </p:cNvSpPr>
          <p:nvPr/>
        </p:nvSpPr>
        <p:spPr>
          <a:xfrm>
            <a:off x="6200791" y="-398109"/>
            <a:ext cx="7819835" cy="3403093"/>
          </a:xfrm>
          <a:prstGeom prst="rect">
            <a:avLst/>
          </a:prstGeom>
        </p:spPr>
        <p:txBody>
          <a:bodyPr anchor="b">
            <a:noAutofit/>
          </a:bodyPr>
          <a:lstStyle>
            <a:lvl1pPr algn="l" defTabSz="914400" rtl="0" eaLnBrk="1" latinLnBrk="0" hangingPunct="1">
              <a:lnSpc>
                <a:spcPct val="90000"/>
              </a:lnSpc>
              <a:spcBef>
                <a:spcPct val="0"/>
              </a:spcBef>
              <a:buNone/>
              <a:defRPr sz="4400" b="1" i="0" kern="1200">
                <a:solidFill>
                  <a:schemeClr val="tx1"/>
                </a:solidFill>
                <a:latin typeface="Antonio" pitchFamily="2" charset="77"/>
                <a:ea typeface="+mj-ea"/>
                <a:cs typeface="+mj-cs"/>
              </a:defRPr>
            </a:lvl1pPr>
          </a:lstStyle>
          <a:p>
            <a:r>
              <a:rPr lang="en-US" sz="11000" dirty="0">
                <a:latin typeface="+mj-lt"/>
                <a:cs typeface="Poppins" pitchFamily="2" charset="77"/>
              </a:rPr>
              <a:t>Demo!</a:t>
            </a:r>
            <a:endParaRPr lang="en-US" sz="11000" dirty="0">
              <a:latin typeface="+mj-lt"/>
              <a:cs typeface="Calibri" panose="020F0502020204030204" pitchFamily="34" charset="0"/>
            </a:endParaRPr>
          </a:p>
        </p:txBody>
      </p:sp>
      <p:pic>
        <p:nvPicPr>
          <p:cNvPr id="5" name="Picture 4">
            <a:extLst>
              <a:ext uri="{FF2B5EF4-FFF2-40B4-BE49-F238E27FC236}">
                <a16:creationId xmlns:a16="http://schemas.microsoft.com/office/drawing/2014/main" id="{7BF8E837-3D8D-AA98-05B6-0BA70C09EC1B}"/>
              </a:ext>
            </a:extLst>
          </p:cNvPr>
          <p:cNvPicPr>
            <a:picLocks noChangeAspect="1"/>
          </p:cNvPicPr>
          <p:nvPr/>
        </p:nvPicPr>
        <p:blipFill>
          <a:blip r:embed="rId4"/>
          <a:stretch>
            <a:fillRect/>
          </a:stretch>
        </p:blipFill>
        <p:spPr>
          <a:xfrm>
            <a:off x="9207500" y="3810000"/>
            <a:ext cx="2984500" cy="3048000"/>
          </a:xfrm>
          <a:prstGeom prst="rect">
            <a:avLst/>
          </a:prstGeom>
        </p:spPr>
      </p:pic>
      <p:sp>
        <p:nvSpPr>
          <p:cNvPr id="7" name="TextBox 6">
            <a:extLst>
              <a:ext uri="{FF2B5EF4-FFF2-40B4-BE49-F238E27FC236}">
                <a16:creationId xmlns:a16="http://schemas.microsoft.com/office/drawing/2014/main" id="{50DA93B2-C326-5EAA-A4D6-B2381F58911F}"/>
              </a:ext>
            </a:extLst>
          </p:cNvPr>
          <p:cNvSpPr txBox="1"/>
          <p:nvPr/>
        </p:nvSpPr>
        <p:spPr bwMode="auto">
          <a:xfrm>
            <a:off x="3723861" y="6115451"/>
            <a:ext cx="736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a:t>https://</a:t>
            </a:r>
            <a:r>
              <a:rPr lang="en-US" sz="3200" dirty="0" err="1"/>
              <a:t>tinyurl.com</a:t>
            </a:r>
            <a:r>
              <a:rPr lang="en-US" sz="3200" dirty="0"/>
              <a:t>/y5sudzyf</a:t>
            </a:r>
          </a:p>
        </p:txBody>
      </p:sp>
    </p:spTree>
    <p:custDataLst>
      <p:tags r:id="rId1"/>
    </p:custDataLst>
    <p:extLst>
      <p:ext uri="{BB962C8B-B14F-4D97-AF65-F5344CB8AC3E}">
        <p14:creationId xmlns:p14="http://schemas.microsoft.com/office/powerpoint/2010/main" val="3378915765"/>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6ABF7-6FBE-AD25-B72F-AE71EB821916}"/>
            </a:ext>
          </a:extLst>
        </p:cNvPr>
        <p:cNvGrpSpPr/>
        <p:nvPr/>
      </p:nvGrpSpPr>
      <p:grpSpPr>
        <a:xfrm>
          <a:off x="0" y="0"/>
          <a:ext cx="0" cy="0"/>
          <a:chOff x="0" y="0"/>
          <a:chExt cx="0" cy="0"/>
        </a:xfrm>
      </p:grpSpPr>
      <p:pic>
        <p:nvPicPr>
          <p:cNvPr id="4" name="Picture 3" descr="A colorful explosion of paint&#10;&#10;Description automatically generated">
            <a:extLst>
              <a:ext uri="{FF2B5EF4-FFF2-40B4-BE49-F238E27FC236}">
                <a16:creationId xmlns:a16="http://schemas.microsoft.com/office/drawing/2014/main" id="{EDADE911-C8D4-C95C-C929-5563BF2CB9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394914">
            <a:off x="-377932" y="-66094"/>
            <a:ext cx="6142157" cy="6142157"/>
          </a:xfrm>
          <a:prstGeom prst="rect">
            <a:avLst/>
          </a:prstGeom>
        </p:spPr>
      </p:pic>
      <p:sp>
        <p:nvSpPr>
          <p:cNvPr id="8" name="Title 3">
            <a:extLst>
              <a:ext uri="{FF2B5EF4-FFF2-40B4-BE49-F238E27FC236}">
                <a16:creationId xmlns:a16="http://schemas.microsoft.com/office/drawing/2014/main" id="{EAF204BF-A1B0-78DD-F282-7D20D3B2138A}"/>
              </a:ext>
            </a:extLst>
          </p:cNvPr>
          <p:cNvSpPr txBox="1">
            <a:spLocks/>
          </p:cNvSpPr>
          <p:nvPr/>
        </p:nvSpPr>
        <p:spPr>
          <a:xfrm>
            <a:off x="5732180" y="406907"/>
            <a:ext cx="7819835" cy="3403093"/>
          </a:xfrm>
          <a:prstGeom prst="rect">
            <a:avLst/>
          </a:prstGeom>
        </p:spPr>
        <p:txBody>
          <a:bodyPr anchor="b">
            <a:noAutofit/>
          </a:bodyPr>
          <a:lstStyle>
            <a:lvl1pPr algn="l" defTabSz="914400" rtl="0" eaLnBrk="1" latinLnBrk="0" hangingPunct="1">
              <a:lnSpc>
                <a:spcPct val="90000"/>
              </a:lnSpc>
              <a:spcBef>
                <a:spcPct val="0"/>
              </a:spcBef>
              <a:buNone/>
              <a:defRPr sz="4400" b="1" i="0" kern="1200">
                <a:solidFill>
                  <a:schemeClr val="tx1"/>
                </a:solidFill>
                <a:latin typeface="Antonio" pitchFamily="2" charset="77"/>
                <a:ea typeface="+mj-ea"/>
                <a:cs typeface="+mj-cs"/>
              </a:defRPr>
            </a:lvl1pPr>
          </a:lstStyle>
          <a:p>
            <a:r>
              <a:rPr lang="en-US" sz="11000" dirty="0">
                <a:latin typeface="+mj-lt"/>
                <a:cs typeface="Poppins" pitchFamily="2" charset="77"/>
              </a:rPr>
              <a:t>Challenge!</a:t>
            </a:r>
            <a:endParaRPr lang="en-US" sz="11000" dirty="0">
              <a:latin typeface="+mj-lt"/>
              <a:cs typeface="Calibri" panose="020F0502020204030204" pitchFamily="34" charset="0"/>
            </a:endParaRPr>
          </a:p>
        </p:txBody>
      </p:sp>
      <p:pic>
        <p:nvPicPr>
          <p:cNvPr id="2" name="Picture 1">
            <a:extLst>
              <a:ext uri="{FF2B5EF4-FFF2-40B4-BE49-F238E27FC236}">
                <a16:creationId xmlns:a16="http://schemas.microsoft.com/office/drawing/2014/main" id="{4B60B9D5-144A-C107-4ACD-AA3A39CEBBA6}"/>
              </a:ext>
            </a:extLst>
          </p:cNvPr>
          <p:cNvPicPr>
            <a:picLocks noChangeAspect="1"/>
          </p:cNvPicPr>
          <p:nvPr/>
        </p:nvPicPr>
        <p:blipFill>
          <a:blip r:embed="rId4"/>
          <a:stretch>
            <a:fillRect/>
          </a:stretch>
        </p:blipFill>
        <p:spPr>
          <a:xfrm>
            <a:off x="9207500" y="3810000"/>
            <a:ext cx="2984500" cy="3048000"/>
          </a:xfrm>
          <a:prstGeom prst="rect">
            <a:avLst/>
          </a:prstGeom>
        </p:spPr>
      </p:pic>
      <p:sp>
        <p:nvSpPr>
          <p:cNvPr id="3" name="TextBox 2">
            <a:extLst>
              <a:ext uri="{FF2B5EF4-FFF2-40B4-BE49-F238E27FC236}">
                <a16:creationId xmlns:a16="http://schemas.microsoft.com/office/drawing/2014/main" id="{AEEA4815-2712-B275-09D3-3507DB68E010}"/>
              </a:ext>
            </a:extLst>
          </p:cNvPr>
          <p:cNvSpPr txBox="1"/>
          <p:nvPr/>
        </p:nvSpPr>
        <p:spPr bwMode="auto">
          <a:xfrm>
            <a:off x="3723861" y="6115451"/>
            <a:ext cx="736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200" dirty="0"/>
              <a:t>https://</a:t>
            </a:r>
            <a:r>
              <a:rPr lang="en-US" sz="3200" dirty="0" err="1"/>
              <a:t>tinyurl.com</a:t>
            </a:r>
            <a:r>
              <a:rPr lang="en-US" sz="3200" dirty="0"/>
              <a:t>/y5sudzyf</a:t>
            </a:r>
          </a:p>
        </p:txBody>
      </p:sp>
    </p:spTree>
    <p:custDataLst>
      <p:tags r:id="rId1"/>
    </p:custDataLst>
    <p:extLst>
      <p:ext uri="{BB962C8B-B14F-4D97-AF65-F5344CB8AC3E}">
        <p14:creationId xmlns:p14="http://schemas.microsoft.com/office/powerpoint/2010/main" val="658283495"/>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6F910-B39D-CF54-70A2-BAFE9DAC70CE}"/>
              </a:ext>
            </a:extLst>
          </p:cNvPr>
          <p:cNvSpPr>
            <a:spLocks noGrp="1"/>
          </p:cNvSpPr>
          <p:nvPr>
            <p:ph type="title"/>
          </p:nvPr>
        </p:nvSpPr>
        <p:spPr/>
        <p:txBody>
          <a:bodyPr/>
          <a:lstStyle/>
          <a:p>
            <a:r>
              <a:rPr lang="en-US" dirty="0"/>
              <a:t>Challenge Rules</a:t>
            </a:r>
          </a:p>
        </p:txBody>
      </p:sp>
      <p:sp>
        <p:nvSpPr>
          <p:cNvPr id="4" name="Content Placeholder 3">
            <a:extLst>
              <a:ext uri="{FF2B5EF4-FFF2-40B4-BE49-F238E27FC236}">
                <a16:creationId xmlns:a16="http://schemas.microsoft.com/office/drawing/2014/main" id="{F46A6B8A-734B-6FB2-346D-36A6B7EC9AF1}"/>
              </a:ext>
            </a:extLst>
          </p:cNvPr>
          <p:cNvSpPr>
            <a:spLocks noGrp="1"/>
          </p:cNvSpPr>
          <p:nvPr>
            <p:ph idx="1"/>
          </p:nvPr>
        </p:nvSpPr>
        <p:spPr/>
        <p:txBody>
          <a:bodyPr/>
          <a:lstStyle/>
          <a:p>
            <a:r>
              <a:rPr lang="en-US" dirty="0"/>
              <a:t>Use report1 dataset, unmodified</a:t>
            </a:r>
          </a:p>
          <a:p>
            <a:r>
              <a:rPr lang="en-US" dirty="0"/>
              <a:t>Use any model you want</a:t>
            </a:r>
          </a:p>
          <a:p>
            <a:pPr lvl="1"/>
            <a:r>
              <a:rPr lang="en-US" dirty="0"/>
              <a:t>T4 GPU has 14.1Gb so model needs to fit within this</a:t>
            </a:r>
          </a:p>
          <a:p>
            <a:r>
              <a:rPr lang="en-US" dirty="0"/>
              <a:t>Modify the prompt however you would like</a:t>
            </a:r>
          </a:p>
          <a:p>
            <a:pPr lvl="1"/>
            <a:r>
              <a:rPr lang="en-US" dirty="0"/>
              <a:t>May want to look at misclassified reports for ideas</a:t>
            </a:r>
          </a:p>
          <a:p>
            <a:r>
              <a:rPr lang="en-US" dirty="0"/>
              <a:t>You need to use at least 10 iterations and report AUC-PR score</a:t>
            </a:r>
          </a:p>
        </p:txBody>
      </p:sp>
      <p:sp>
        <p:nvSpPr>
          <p:cNvPr id="2" name="Footer Placeholder 1">
            <a:extLst>
              <a:ext uri="{FF2B5EF4-FFF2-40B4-BE49-F238E27FC236}">
                <a16:creationId xmlns:a16="http://schemas.microsoft.com/office/drawing/2014/main" id="{0E6FC239-E447-59BA-98B8-BAD3DF38187A}"/>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32614702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7A25-1A46-32F9-FB3E-0B7A3203E380}"/>
              </a:ext>
            </a:extLst>
          </p:cNvPr>
          <p:cNvSpPr>
            <a:spLocks noGrp="1"/>
          </p:cNvSpPr>
          <p:nvPr>
            <p:ph type="title"/>
          </p:nvPr>
        </p:nvSpPr>
        <p:spPr/>
        <p:txBody>
          <a:bodyPr/>
          <a:lstStyle/>
          <a:p>
            <a:r>
              <a:rPr lang="en-US"/>
              <a:t>Final Thoughts</a:t>
            </a:r>
          </a:p>
        </p:txBody>
      </p:sp>
      <p:sp>
        <p:nvSpPr>
          <p:cNvPr id="3" name="Content Placeholder 2">
            <a:extLst>
              <a:ext uri="{FF2B5EF4-FFF2-40B4-BE49-F238E27FC236}">
                <a16:creationId xmlns:a16="http://schemas.microsoft.com/office/drawing/2014/main" id="{C1333F9A-7908-DB72-138F-BB2811B903C3}"/>
              </a:ext>
            </a:extLst>
          </p:cNvPr>
          <p:cNvSpPr>
            <a:spLocks noGrp="1"/>
          </p:cNvSpPr>
          <p:nvPr>
            <p:ph idx="1"/>
          </p:nvPr>
        </p:nvSpPr>
        <p:spPr>
          <a:xfrm>
            <a:off x="609758" y="1370013"/>
            <a:ext cx="3730748" cy="4525963"/>
          </a:xfrm>
        </p:spPr>
        <p:txBody>
          <a:bodyPr/>
          <a:lstStyle/>
          <a:p>
            <a:r>
              <a:rPr lang="en-US" sz="2800" dirty="0" err="1"/>
              <a:t>OpenWebUI</a:t>
            </a:r>
            <a:endParaRPr lang="en-US" sz="2800" dirty="0"/>
          </a:p>
          <a:p>
            <a:r>
              <a:rPr lang="en-US" sz="2800" dirty="0"/>
              <a:t>Open source web UI for interacting with local models and connects to </a:t>
            </a:r>
            <a:r>
              <a:rPr lang="en-US" sz="2800" dirty="0" err="1"/>
              <a:t>Ollama</a:t>
            </a:r>
            <a:endParaRPr lang="en-US" sz="2800" dirty="0"/>
          </a:p>
          <a:p>
            <a:r>
              <a:rPr lang="en-US" sz="2000" dirty="0">
                <a:hlinkClick r:id="rId2"/>
              </a:rPr>
              <a:t>https://openwebui.com/</a:t>
            </a:r>
            <a:endParaRPr lang="en-US" sz="2000" dirty="0"/>
          </a:p>
          <a:p>
            <a:endParaRPr lang="en-US" sz="2000" dirty="0"/>
          </a:p>
        </p:txBody>
      </p:sp>
      <p:sp>
        <p:nvSpPr>
          <p:cNvPr id="4" name="Footer Placeholder 3">
            <a:extLst>
              <a:ext uri="{FF2B5EF4-FFF2-40B4-BE49-F238E27FC236}">
                <a16:creationId xmlns:a16="http://schemas.microsoft.com/office/drawing/2014/main" id="{6DC574AD-2596-72B4-1F86-6EAB59834BA1}"/>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pic>
        <p:nvPicPr>
          <p:cNvPr id="5" name="Picture 4">
            <a:extLst>
              <a:ext uri="{FF2B5EF4-FFF2-40B4-BE49-F238E27FC236}">
                <a16:creationId xmlns:a16="http://schemas.microsoft.com/office/drawing/2014/main" id="{525D5942-20D8-464D-AAD1-032A3ADF3475}"/>
              </a:ext>
            </a:extLst>
          </p:cNvPr>
          <p:cNvPicPr>
            <a:picLocks noChangeAspect="1"/>
          </p:cNvPicPr>
          <p:nvPr/>
        </p:nvPicPr>
        <p:blipFill>
          <a:blip r:embed="rId3"/>
          <a:stretch>
            <a:fillRect/>
          </a:stretch>
        </p:blipFill>
        <p:spPr>
          <a:xfrm>
            <a:off x="4439350" y="281679"/>
            <a:ext cx="8235388" cy="6245730"/>
          </a:xfrm>
          <a:prstGeom prst="rect">
            <a:avLst/>
          </a:prstGeom>
        </p:spPr>
      </p:pic>
    </p:spTree>
    <p:extLst>
      <p:ext uri="{BB962C8B-B14F-4D97-AF65-F5344CB8AC3E}">
        <p14:creationId xmlns:p14="http://schemas.microsoft.com/office/powerpoint/2010/main" val="30718724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59A2F-1AD8-E917-DF0A-FFAB420886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201793-599C-CBEE-8D22-E88961424A80}"/>
              </a:ext>
            </a:extLst>
          </p:cNvPr>
          <p:cNvSpPr>
            <a:spLocks noGrp="1"/>
          </p:cNvSpPr>
          <p:nvPr>
            <p:ph type="title"/>
          </p:nvPr>
        </p:nvSpPr>
        <p:spPr/>
        <p:txBody>
          <a:bodyPr/>
          <a:lstStyle/>
          <a:p>
            <a:r>
              <a:rPr lang="en-US"/>
              <a:t>@</a:t>
            </a:r>
            <a:r>
              <a:rPr lang="en-US">
                <a:highlight>
                  <a:srgbClr val="FFFF00"/>
                </a:highlight>
              </a:rPr>
              <a:t>FINAL SESSION PRESENTER </a:t>
            </a:r>
            <a:r>
              <a:rPr lang="en-US"/>
              <a:t>– UPDATE + INCLUDE COMPLETE THE NEXT SLIDE</a:t>
            </a:r>
          </a:p>
        </p:txBody>
      </p:sp>
      <p:sp>
        <p:nvSpPr>
          <p:cNvPr id="3" name="Content Placeholder 2">
            <a:extLst>
              <a:ext uri="{FF2B5EF4-FFF2-40B4-BE49-F238E27FC236}">
                <a16:creationId xmlns:a16="http://schemas.microsoft.com/office/drawing/2014/main" id="{1AA458AF-248A-AEC2-1789-A6AC26449E6E}"/>
              </a:ext>
            </a:extLst>
          </p:cNvPr>
          <p:cNvSpPr>
            <a:spLocks noGrp="1"/>
          </p:cNvSpPr>
          <p:nvPr>
            <p:ph idx="1"/>
          </p:nvPr>
        </p:nvSpPr>
        <p:spPr/>
        <p:txBody>
          <a:bodyPr/>
          <a:lstStyle/>
          <a:p>
            <a:r>
              <a:rPr lang="en-US" sz="2800"/>
              <a:t>Participants looking to claim CE must complete a session survey. Attendees claiming RT Credits for this session </a:t>
            </a:r>
            <a:r>
              <a:rPr lang="en-US" sz="2800" b="1" u="sng"/>
              <a:t>must</a:t>
            </a:r>
            <a:r>
              <a:rPr lang="en-US" sz="2800"/>
              <a:t> enter a verification of attendance code while taking the session survey.</a:t>
            </a:r>
          </a:p>
          <a:p>
            <a:r>
              <a:rPr lang="en-US" sz="2800"/>
              <a:t>The </a:t>
            </a:r>
            <a:r>
              <a:rPr lang="en-US" sz="2800" b="1"/>
              <a:t>LAST</a:t>
            </a:r>
            <a:r>
              <a:rPr lang="en-US" sz="2800"/>
              <a:t> presenter should </a:t>
            </a:r>
            <a:r>
              <a:rPr lang="en-US" sz="2800" b="1"/>
              <a:t>update</a:t>
            </a:r>
            <a:r>
              <a:rPr lang="en-US" sz="2800"/>
              <a:t> + </a:t>
            </a:r>
            <a:r>
              <a:rPr lang="en-US" sz="2800" b="1"/>
              <a:t>include</a:t>
            </a:r>
            <a:r>
              <a:rPr lang="en-US" sz="2800"/>
              <a:t> the next slide at the end of their presentation. SIIM Staff will distribute these codes closer to the meeting. A list will also be provided in the Speaker Ready Room. </a:t>
            </a:r>
          </a:p>
          <a:p>
            <a:r>
              <a:rPr lang="en-US" sz="2800"/>
              <a:t>Display on screen </a:t>
            </a:r>
            <a:r>
              <a:rPr lang="en-US" sz="2800" b="1" u="sng"/>
              <a:t>PRIOR</a:t>
            </a:r>
            <a:r>
              <a:rPr lang="en-US" sz="2800"/>
              <a:t> to Q&amp;A and leave up until “Thank You”</a:t>
            </a:r>
          </a:p>
          <a:p>
            <a:endParaRPr lang="en-US" sz="2800"/>
          </a:p>
          <a:p>
            <a:r>
              <a:rPr lang="en-US" sz="2800">
                <a:highlight>
                  <a:srgbClr val="FFFF00"/>
                </a:highlight>
              </a:rPr>
              <a:t>REMOVE THIS SLIDE FROM DECK. NON-FINAL SPEAKERS SHOULD REMOVE THIS + THE CLAIM CREDITS SLIDE. </a:t>
            </a:r>
          </a:p>
          <a:p>
            <a:endParaRPr lang="en-US" sz="2800"/>
          </a:p>
          <a:p>
            <a:endParaRPr lang="en-US" sz="2800"/>
          </a:p>
          <a:p>
            <a:endParaRPr lang="en-US" sz="2800"/>
          </a:p>
          <a:p>
            <a:endParaRPr lang="en-US" sz="2800"/>
          </a:p>
        </p:txBody>
      </p:sp>
      <p:sp>
        <p:nvSpPr>
          <p:cNvPr id="4" name="Footer Placeholder 3">
            <a:extLst>
              <a:ext uri="{FF2B5EF4-FFF2-40B4-BE49-F238E27FC236}">
                <a16:creationId xmlns:a16="http://schemas.microsoft.com/office/drawing/2014/main" id="{4F8B4E68-3196-C931-E174-3535A452EA06}"/>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custDataLst>
      <p:tags r:id="rId1"/>
    </p:custDataLst>
    <p:extLst>
      <p:ext uri="{BB962C8B-B14F-4D97-AF65-F5344CB8AC3E}">
        <p14:creationId xmlns:p14="http://schemas.microsoft.com/office/powerpoint/2010/main" val="1326313339"/>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52C9A-B887-FBBC-FCB4-C00697014D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F688963-F49E-5737-B92D-57E3B70883D5}"/>
              </a:ext>
            </a:extLst>
          </p:cNvPr>
          <p:cNvSpPr>
            <a:spLocks noGrp="1"/>
          </p:cNvSpPr>
          <p:nvPr>
            <p:ph type="title"/>
          </p:nvPr>
        </p:nvSpPr>
        <p:spPr/>
        <p:txBody>
          <a:bodyPr/>
          <a:lstStyle/>
          <a:p>
            <a:r>
              <a:rPr lang="en-US"/>
              <a:t>How to claim your CE/CME Credits</a:t>
            </a:r>
          </a:p>
        </p:txBody>
      </p:sp>
      <p:sp>
        <p:nvSpPr>
          <p:cNvPr id="7" name="Content Placeholder 6">
            <a:extLst>
              <a:ext uri="{FF2B5EF4-FFF2-40B4-BE49-F238E27FC236}">
                <a16:creationId xmlns:a16="http://schemas.microsoft.com/office/drawing/2014/main" id="{62785A16-DB28-29FA-48AB-7821EF03FE42}"/>
              </a:ext>
            </a:extLst>
          </p:cNvPr>
          <p:cNvSpPr>
            <a:spLocks noGrp="1"/>
          </p:cNvSpPr>
          <p:nvPr>
            <p:ph sz="half" idx="1"/>
          </p:nvPr>
        </p:nvSpPr>
        <p:spPr>
          <a:xfrm>
            <a:off x="609600" y="1600200"/>
            <a:ext cx="6339840" cy="4547937"/>
          </a:xfrm>
        </p:spPr>
        <p:txBody>
          <a:bodyPr/>
          <a:lstStyle/>
          <a:p>
            <a:r>
              <a:rPr lang="en-US" sz="3000" b="1"/>
              <a:t>Add </a:t>
            </a:r>
            <a:r>
              <a:rPr lang="en-US" sz="3000"/>
              <a:t>this session to My Schedule in the Meeting App</a:t>
            </a:r>
          </a:p>
          <a:p>
            <a:r>
              <a:rPr lang="en-US" sz="3000" b="1"/>
              <a:t>Select </a:t>
            </a:r>
            <a:r>
              <a:rPr lang="en-US" sz="3000"/>
              <a:t>Claim CE + Surveys</a:t>
            </a:r>
          </a:p>
          <a:p>
            <a:r>
              <a:rPr lang="en-US" sz="3000"/>
              <a:t>OR select Survey at the bottom of the Session Details page.</a:t>
            </a:r>
          </a:p>
          <a:p>
            <a:r>
              <a:rPr lang="en-US" sz="3000" b="1"/>
              <a:t>Technologists (RT) </a:t>
            </a:r>
            <a:r>
              <a:rPr lang="en-US" sz="3000"/>
              <a:t>MUST use code</a:t>
            </a:r>
          </a:p>
          <a:p>
            <a:r>
              <a:rPr lang="en-US" sz="3000" b="1"/>
              <a:t>Complete </a:t>
            </a:r>
            <a:r>
              <a:rPr lang="en-US" sz="3000"/>
              <a:t>the survey before June 16</a:t>
            </a:r>
          </a:p>
          <a:p>
            <a:r>
              <a:rPr lang="en-US" sz="3000" b="1"/>
              <a:t>Allow</a:t>
            </a:r>
            <a:r>
              <a:rPr lang="en-US" sz="3000"/>
              <a:t> 6-8 weeks for processing</a:t>
            </a:r>
          </a:p>
        </p:txBody>
      </p:sp>
      <p:sp>
        <p:nvSpPr>
          <p:cNvPr id="5" name="Footer Placeholder 4">
            <a:extLst>
              <a:ext uri="{FF2B5EF4-FFF2-40B4-BE49-F238E27FC236}">
                <a16:creationId xmlns:a16="http://schemas.microsoft.com/office/drawing/2014/main" id="{8972A672-953B-C9F7-4653-616841BC43F8}"/>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
        <p:nvSpPr>
          <p:cNvPr id="13" name="Content Placeholder 4">
            <a:extLst>
              <a:ext uri="{FF2B5EF4-FFF2-40B4-BE49-F238E27FC236}">
                <a16:creationId xmlns:a16="http://schemas.microsoft.com/office/drawing/2014/main" id="{E2962FDD-EBEB-B0E1-BDD7-B771FD6B9A2C}"/>
              </a:ext>
            </a:extLst>
          </p:cNvPr>
          <p:cNvSpPr txBox="1">
            <a:spLocks/>
          </p:cNvSpPr>
          <p:nvPr/>
        </p:nvSpPr>
        <p:spPr>
          <a:xfrm>
            <a:off x="6949440" y="4424942"/>
            <a:ext cx="4916714" cy="1641775"/>
          </a:xfrm>
          <a:prstGeom prst="rect">
            <a:avLst/>
          </a:prstGeom>
          <a:solidFill>
            <a:schemeClr val="accent2"/>
          </a:solidFill>
          <a:ln w="38100">
            <a:solidFill>
              <a:schemeClr val="accent2">
                <a:lumMod val="75000"/>
              </a:schemeClr>
            </a:solidFill>
          </a:ln>
        </p:spPr>
        <p:txBody>
          <a:bodyPr>
            <a:normAutofit/>
          </a:bodyPr>
          <a:lstStyle>
            <a:lvl1pPr marL="457200" indent="-455613" algn="l" defTabSz="608013" rtl="0" fontAlgn="base">
              <a:spcBef>
                <a:spcPts val="600"/>
              </a:spcBef>
              <a:spcAft>
                <a:spcPct val="0"/>
              </a:spcAft>
              <a:buClr>
                <a:schemeClr val="tx1">
                  <a:lumMod val="65000"/>
                  <a:lumOff val="35000"/>
                </a:schemeClr>
              </a:buClr>
              <a:buSzPct val="99000"/>
              <a:buFont typeface="Arial" panose="020B0604020202020204" pitchFamily="34" charset="0"/>
              <a:buChar char="•"/>
              <a:defRPr sz="3600" b="0" kern="1200">
                <a:solidFill>
                  <a:schemeClr val="tx1">
                    <a:lumMod val="75000"/>
                    <a:lumOff val="25000"/>
                  </a:schemeClr>
                </a:solidFill>
                <a:latin typeface="+mj-lt"/>
                <a:ea typeface="Open Sans" panose="020B0606030504020204" pitchFamily="34" charset="0"/>
                <a:cs typeface="Open Sans" panose="020B0606030504020204" pitchFamily="34" charset="0"/>
              </a:defRPr>
            </a:lvl1pPr>
            <a:lvl2pPr marL="914400" indent="-457200" algn="l" defTabSz="608013" rtl="0" fontAlgn="base">
              <a:spcBef>
                <a:spcPts val="300"/>
              </a:spcBef>
              <a:spcAft>
                <a:spcPct val="0"/>
              </a:spcAft>
              <a:buClr>
                <a:schemeClr val="tx1">
                  <a:lumMod val="65000"/>
                  <a:lumOff val="35000"/>
                </a:schemeClr>
              </a:buClr>
              <a:buSzPct val="99000"/>
              <a:buFont typeface="Arial" panose="020B0604020202020204" pitchFamily="34" charset="0"/>
              <a:buChar char="•"/>
              <a:defRPr sz="3400" b="0" kern="1200">
                <a:solidFill>
                  <a:schemeClr val="tx1">
                    <a:lumMod val="75000"/>
                    <a:lumOff val="25000"/>
                  </a:schemeClr>
                </a:solidFill>
                <a:latin typeface="+mj-lt"/>
                <a:ea typeface="Open Sans" panose="020B0606030504020204" pitchFamily="34" charset="0"/>
                <a:cs typeface="Open Sans" panose="020B0606030504020204" pitchFamily="34" charset="0"/>
              </a:defRPr>
            </a:lvl2pPr>
            <a:lvl3pPr marL="1371600" indent="-457200" algn="l" defTabSz="608013" rtl="0" fontAlgn="base">
              <a:spcBef>
                <a:spcPts val="300"/>
              </a:spcBef>
              <a:spcAft>
                <a:spcPct val="0"/>
              </a:spcAft>
              <a:buClr>
                <a:schemeClr val="tx1">
                  <a:lumMod val="65000"/>
                  <a:lumOff val="35000"/>
                </a:schemeClr>
              </a:buClr>
              <a:buSzPct val="99000"/>
              <a:buFont typeface="Arial" panose="020B0604020202020204" pitchFamily="34" charset="0"/>
              <a:buChar char="•"/>
              <a:defRPr sz="3000" b="0" kern="1200">
                <a:solidFill>
                  <a:schemeClr val="tx1">
                    <a:lumMod val="75000"/>
                    <a:lumOff val="25000"/>
                  </a:schemeClr>
                </a:solidFill>
                <a:latin typeface="+mj-lt"/>
                <a:ea typeface="Open Sans" panose="020B0606030504020204" pitchFamily="34" charset="0"/>
                <a:cs typeface="Open Sans" panose="020B0606030504020204" pitchFamily="34" charset="0"/>
              </a:defRPr>
            </a:lvl3pPr>
            <a:lvl4pPr marL="1828800" indent="-457200" algn="l" defTabSz="608013" rtl="0" fontAlgn="base">
              <a:spcBef>
                <a:spcPts val="0"/>
              </a:spcBef>
              <a:spcAft>
                <a:spcPct val="0"/>
              </a:spcAft>
              <a:buClr>
                <a:schemeClr val="tx1">
                  <a:lumMod val="65000"/>
                  <a:lumOff val="35000"/>
                </a:schemeClr>
              </a:buClr>
              <a:buSzPct val="99000"/>
              <a:buFont typeface="Arial" panose="020B0604020202020204" pitchFamily="34" charset="0"/>
              <a:buChar char="•"/>
              <a:defRPr sz="2800" b="0" kern="1200">
                <a:solidFill>
                  <a:schemeClr val="tx1">
                    <a:lumMod val="75000"/>
                    <a:lumOff val="25000"/>
                  </a:schemeClr>
                </a:solidFill>
                <a:latin typeface="+mj-lt"/>
                <a:ea typeface="Open Sans" panose="020B0606030504020204" pitchFamily="34" charset="0"/>
                <a:cs typeface="Open Sans" panose="020B0606030504020204" pitchFamily="34" charset="0"/>
              </a:defRPr>
            </a:lvl4pPr>
            <a:lvl5pPr marL="2286000" indent="-457200" algn="l" defTabSz="608013" rtl="0" fontAlgn="base">
              <a:spcBef>
                <a:spcPts val="300"/>
              </a:spcBef>
              <a:spcAft>
                <a:spcPct val="0"/>
              </a:spcAft>
              <a:buClr>
                <a:schemeClr val="tx1">
                  <a:lumMod val="65000"/>
                  <a:lumOff val="35000"/>
                </a:schemeClr>
              </a:buClr>
              <a:buSzPct val="99000"/>
              <a:buFont typeface="Arial" panose="020B0604020202020204" pitchFamily="34" charset="0"/>
              <a:buChar char="•"/>
              <a:defRPr sz="2400" b="0" kern="1200">
                <a:solidFill>
                  <a:schemeClr val="tx1">
                    <a:lumMod val="75000"/>
                    <a:lumOff val="25000"/>
                  </a:schemeClr>
                </a:solidFill>
                <a:latin typeface="+mj-lt"/>
                <a:ea typeface="Open Sans" panose="020B0606030504020204" pitchFamily="34" charset="0"/>
                <a:cs typeface="Open Sans" panose="020B0606030504020204" pitchFamily="34"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a:solidFill>
                  <a:srgbClr val="F4F7F7"/>
                </a:solidFill>
              </a:rPr>
              <a:t>Session ID: 4023</a:t>
            </a:r>
            <a:endParaRPr lang="en-US" sz="4800" dirty="0">
              <a:solidFill>
                <a:srgbClr val="F4F7F7"/>
              </a:solidFill>
            </a:endParaRPr>
          </a:p>
          <a:p>
            <a:pPr marL="0" indent="0" algn="ctr">
              <a:buFont typeface="Arial" panose="020B0604020202020204" pitchFamily="34" charset="0"/>
              <a:buNone/>
            </a:pPr>
            <a:r>
              <a:rPr lang="en-US" sz="4800" b="1" dirty="0">
                <a:solidFill>
                  <a:srgbClr val="F4F7F7"/>
                </a:solidFill>
              </a:rPr>
              <a:t>RT Code</a:t>
            </a:r>
            <a:r>
              <a:rPr lang="en-US" sz="4800" b="1">
                <a:solidFill>
                  <a:srgbClr val="F4F7F7"/>
                </a:solidFill>
              </a:rPr>
              <a:t>: </a:t>
            </a:r>
            <a:r>
              <a:rPr lang="en-US" sz="4800">
                <a:solidFill>
                  <a:srgbClr val="F4F7F7"/>
                </a:solidFill>
              </a:rPr>
              <a:t>5688</a:t>
            </a:r>
            <a:endParaRPr lang="en-US" sz="4800" dirty="0">
              <a:solidFill>
                <a:srgbClr val="F4F7F7"/>
              </a:solidFill>
            </a:endParaRPr>
          </a:p>
        </p:txBody>
      </p:sp>
      <p:pic>
        <p:nvPicPr>
          <p:cNvPr id="14" name="Picture 13" descr="A screenshot of a phone&#10;&#10;AI-generated content may be incorrect.">
            <a:extLst>
              <a:ext uri="{FF2B5EF4-FFF2-40B4-BE49-F238E27FC236}">
                <a16:creationId xmlns:a16="http://schemas.microsoft.com/office/drawing/2014/main" id="{706B91DB-C2A6-6525-0269-9F9335284E14}"/>
              </a:ext>
            </a:extLst>
          </p:cNvPr>
          <p:cNvPicPr>
            <a:picLocks noChangeAspect="1"/>
          </p:cNvPicPr>
          <p:nvPr/>
        </p:nvPicPr>
        <p:blipFill>
          <a:blip r:embed="rId3">
            <a:extLst>
              <a:ext uri="{28A0092B-C50C-407E-A947-70E740481C1C}">
                <a14:useLocalDpi xmlns:a14="http://schemas.microsoft.com/office/drawing/2010/main" val="0"/>
              </a:ext>
            </a:extLst>
          </a:blip>
          <a:srcRect t="42083" b="5695"/>
          <a:stretch/>
        </p:blipFill>
        <p:spPr>
          <a:xfrm>
            <a:off x="6912700" y="1421102"/>
            <a:ext cx="2606234" cy="2952751"/>
          </a:xfrm>
          <a:prstGeom prst="rect">
            <a:avLst/>
          </a:prstGeom>
        </p:spPr>
      </p:pic>
      <p:pic>
        <p:nvPicPr>
          <p:cNvPr id="16" name="Picture 15" descr="A screenshot of a medical session&#10;&#10;AI-generated content may be incorrect.">
            <a:extLst>
              <a:ext uri="{FF2B5EF4-FFF2-40B4-BE49-F238E27FC236}">
                <a16:creationId xmlns:a16="http://schemas.microsoft.com/office/drawing/2014/main" id="{9BE8E846-6B17-A9BB-FFBC-2ACC202F5CF6}"/>
              </a:ext>
            </a:extLst>
          </p:cNvPr>
          <p:cNvPicPr>
            <a:picLocks noChangeAspect="1"/>
          </p:cNvPicPr>
          <p:nvPr/>
        </p:nvPicPr>
        <p:blipFill>
          <a:blip r:embed="rId4">
            <a:extLst>
              <a:ext uri="{28A0092B-C50C-407E-A947-70E740481C1C}">
                <a14:useLocalDpi xmlns:a14="http://schemas.microsoft.com/office/drawing/2010/main" val="0"/>
              </a:ext>
            </a:extLst>
          </a:blip>
          <a:srcRect t="61944" b="4073"/>
          <a:stretch/>
        </p:blipFill>
        <p:spPr>
          <a:xfrm>
            <a:off x="9640284" y="2761000"/>
            <a:ext cx="2189131" cy="1612853"/>
          </a:xfrm>
          <a:prstGeom prst="rect">
            <a:avLst/>
          </a:prstGeom>
        </p:spPr>
      </p:pic>
      <p:pic>
        <p:nvPicPr>
          <p:cNvPr id="18" name="Picture 17" descr="A screenshot of a medical session&#10;&#10;AI-generated content may be incorrect.">
            <a:extLst>
              <a:ext uri="{FF2B5EF4-FFF2-40B4-BE49-F238E27FC236}">
                <a16:creationId xmlns:a16="http://schemas.microsoft.com/office/drawing/2014/main" id="{7B8B3F86-41F8-4F13-CE02-81F3564D35C1}"/>
              </a:ext>
            </a:extLst>
          </p:cNvPr>
          <p:cNvPicPr>
            <a:picLocks noChangeAspect="1"/>
          </p:cNvPicPr>
          <p:nvPr/>
        </p:nvPicPr>
        <p:blipFill>
          <a:blip r:embed="rId4">
            <a:extLst>
              <a:ext uri="{28A0092B-C50C-407E-A947-70E740481C1C}">
                <a14:useLocalDpi xmlns:a14="http://schemas.microsoft.com/office/drawing/2010/main" val="0"/>
              </a:ext>
            </a:extLst>
          </a:blip>
          <a:srcRect t="5694" b="67462"/>
          <a:stretch/>
        </p:blipFill>
        <p:spPr>
          <a:xfrm>
            <a:off x="9640283" y="1486996"/>
            <a:ext cx="2189131" cy="1274004"/>
          </a:xfrm>
          <a:prstGeom prst="rect">
            <a:avLst/>
          </a:prstGeom>
        </p:spPr>
      </p:pic>
      <p:sp>
        <p:nvSpPr>
          <p:cNvPr id="19" name="Oval 18">
            <a:extLst>
              <a:ext uri="{FF2B5EF4-FFF2-40B4-BE49-F238E27FC236}">
                <a16:creationId xmlns:a16="http://schemas.microsoft.com/office/drawing/2014/main" id="{E2EE4DDB-2F58-D636-758A-FDFE23B98AC3}"/>
              </a:ext>
            </a:extLst>
          </p:cNvPr>
          <p:cNvSpPr/>
          <p:nvPr/>
        </p:nvSpPr>
        <p:spPr>
          <a:xfrm>
            <a:off x="11441207" y="1515916"/>
            <a:ext cx="368521" cy="30001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DE92788-44E6-85CE-935E-690B7A04DB16}"/>
              </a:ext>
            </a:extLst>
          </p:cNvPr>
          <p:cNvSpPr/>
          <p:nvPr/>
        </p:nvSpPr>
        <p:spPr>
          <a:xfrm>
            <a:off x="6949440" y="3033955"/>
            <a:ext cx="851535" cy="823670"/>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74FF809-940F-DE1E-B7D1-9B657859766F}"/>
              </a:ext>
            </a:extLst>
          </p:cNvPr>
          <p:cNvSpPr/>
          <p:nvPr/>
        </p:nvSpPr>
        <p:spPr>
          <a:xfrm>
            <a:off x="9555674" y="3619057"/>
            <a:ext cx="921826" cy="407267"/>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19003620"/>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explosion of paint&#10;&#10;Description automatically generated">
            <a:extLst>
              <a:ext uri="{FF2B5EF4-FFF2-40B4-BE49-F238E27FC236}">
                <a16:creationId xmlns:a16="http://schemas.microsoft.com/office/drawing/2014/main" id="{7B06FCBA-FA4B-AE90-FB57-EEB7AD7C06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394914">
            <a:off x="168915" y="1886298"/>
            <a:ext cx="3127132" cy="3127132"/>
          </a:xfrm>
          <a:prstGeom prst="rect">
            <a:avLst/>
          </a:prstGeom>
        </p:spPr>
      </p:pic>
      <p:sp>
        <p:nvSpPr>
          <p:cNvPr id="8" name="Title 3">
            <a:extLst>
              <a:ext uri="{FF2B5EF4-FFF2-40B4-BE49-F238E27FC236}">
                <a16:creationId xmlns:a16="http://schemas.microsoft.com/office/drawing/2014/main" id="{6535F729-F0A7-382B-7AF4-F0B76BDC90BC}"/>
              </a:ext>
            </a:extLst>
          </p:cNvPr>
          <p:cNvSpPr txBox="1">
            <a:spLocks/>
          </p:cNvSpPr>
          <p:nvPr/>
        </p:nvSpPr>
        <p:spPr>
          <a:xfrm>
            <a:off x="3153104" y="1748317"/>
            <a:ext cx="9154510" cy="3403093"/>
          </a:xfrm>
          <a:prstGeom prst="rect">
            <a:avLst/>
          </a:prstGeom>
        </p:spPr>
        <p:txBody>
          <a:bodyPr anchor="b">
            <a:noAutofit/>
          </a:bodyPr>
          <a:lstStyle>
            <a:lvl1pPr algn="l" defTabSz="914400" rtl="0" eaLnBrk="1" latinLnBrk="0" hangingPunct="1">
              <a:lnSpc>
                <a:spcPct val="90000"/>
              </a:lnSpc>
              <a:spcBef>
                <a:spcPct val="0"/>
              </a:spcBef>
              <a:buNone/>
              <a:defRPr sz="4400" b="1" i="0" kern="1200">
                <a:solidFill>
                  <a:schemeClr val="tx1"/>
                </a:solidFill>
                <a:latin typeface="Antonio" pitchFamily="2" charset="77"/>
                <a:ea typeface="+mj-ea"/>
                <a:cs typeface="+mj-cs"/>
              </a:defRPr>
            </a:lvl1pPr>
          </a:lstStyle>
          <a:p>
            <a:r>
              <a:rPr lang="en-US" sz="11000">
                <a:latin typeface="+mj-lt"/>
                <a:cs typeface="Poppins" pitchFamily="2" charset="77"/>
              </a:rPr>
              <a:t>Thank</a:t>
            </a:r>
            <a:r>
              <a:rPr lang="en-US" sz="11000">
                <a:latin typeface="+mj-lt"/>
                <a:cs typeface="Calibri" panose="020F0502020204030204" pitchFamily="34" charset="0"/>
              </a:rPr>
              <a:t> You</a:t>
            </a:r>
            <a:br>
              <a:rPr lang="en-US" sz="11000">
                <a:latin typeface="+mj-lt"/>
                <a:cs typeface="Calibri" panose="020F0502020204030204" pitchFamily="34" charset="0"/>
              </a:rPr>
            </a:br>
            <a:r>
              <a:rPr lang="en-US" sz="11000">
                <a:latin typeface="+mj-lt"/>
                <a:cs typeface="Calibri" panose="020F0502020204030204" pitchFamily="34" charset="0"/>
              </a:rPr>
              <a:t>for Attending!</a:t>
            </a:r>
          </a:p>
        </p:txBody>
      </p:sp>
    </p:spTree>
    <p:custDataLst>
      <p:tags r:id="rId1"/>
    </p:custDataLst>
    <p:extLst>
      <p:ext uri="{BB962C8B-B14F-4D97-AF65-F5344CB8AC3E}">
        <p14:creationId xmlns:p14="http://schemas.microsoft.com/office/powerpoint/2010/main" val="263534379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04A71-4B17-E6DB-FBCF-7E6A28A54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2BD10-2CAA-616E-6582-D71E8122EE07}"/>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5E57D03B-37BE-284A-7056-EB16A2415892}"/>
              </a:ext>
            </a:extLst>
          </p:cNvPr>
          <p:cNvSpPr>
            <a:spLocks noGrp="1"/>
          </p:cNvSpPr>
          <p:nvPr>
            <p:ph idx="1"/>
          </p:nvPr>
        </p:nvSpPr>
        <p:spPr>
          <a:xfrm>
            <a:off x="609760" y="1258957"/>
            <a:ext cx="10972482" cy="4875719"/>
          </a:xfrm>
        </p:spPr>
        <p:txBody>
          <a:bodyPr/>
          <a:lstStyle/>
          <a:p>
            <a:r>
              <a:rPr lang="en-US" dirty="0"/>
              <a:t>Overview of Large Language Models (15min)</a:t>
            </a:r>
          </a:p>
          <a:p>
            <a:r>
              <a:rPr lang="en-US" dirty="0"/>
              <a:t>Prompt Engineering Strategies (8 min)</a:t>
            </a:r>
          </a:p>
          <a:p>
            <a:r>
              <a:rPr lang="en-US" dirty="0"/>
              <a:t>Model Performance (8 min)</a:t>
            </a:r>
          </a:p>
          <a:p>
            <a:r>
              <a:rPr lang="en-US" dirty="0"/>
              <a:t>Software Frameworks​ (8 min)</a:t>
            </a:r>
          </a:p>
          <a:p>
            <a:r>
              <a:rPr lang="en-US" dirty="0"/>
              <a:t>Advanced Concepts​ (10min)</a:t>
            </a:r>
          </a:p>
          <a:p>
            <a:r>
              <a:rPr lang="en-US" dirty="0"/>
              <a:t>Demonstration (30min)</a:t>
            </a:r>
          </a:p>
          <a:p>
            <a:r>
              <a:rPr lang="en-US" dirty="0"/>
              <a:t>Quick Challenge (20min)</a:t>
            </a:r>
          </a:p>
          <a:p>
            <a:r>
              <a:rPr lang="en-US" dirty="0"/>
              <a:t>Questions (10min)</a:t>
            </a:r>
          </a:p>
          <a:p>
            <a:endParaRPr lang="en-US" dirty="0"/>
          </a:p>
        </p:txBody>
      </p:sp>
      <p:sp>
        <p:nvSpPr>
          <p:cNvPr id="4" name="Footer Placeholder 3">
            <a:extLst>
              <a:ext uri="{FF2B5EF4-FFF2-40B4-BE49-F238E27FC236}">
                <a16:creationId xmlns:a16="http://schemas.microsoft.com/office/drawing/2014/main" id="{7CC4A6E0-2237-99D4-7CCA-D2147345BFE3}"/>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35506634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8007-5643-45A5-0BCA-5DD0F54E2AC7}"/>
              </a:ext>
            </a:extLst>
          </p:cNvPr>
          <p:cNvSpPr>
            <a:spLocks noGrp="1"/>
          </p:cNvSpPr>
          <p:nvPr>
            <p:ph type="title"/>
          </p:nvPr>
        </p:nvSpPr>
        <p:spPr/>
        <p:txBody>
          <a:bodyPr/>
          <a:lstStyle/>
          <a:p>
            <a:r>
              <a:rPr lang="en-US" dirty="0"/>
              <a:t>Lets get the demo env cooking</a:t>
            </a:r>
          </a:p>
        </p:txBody>
      </p:sp>
      <p:sp>
        <p:nvSpPr>
          <p:cNvPr id="3" name="Content Placeholder 2">
            <a:extLst>
              <a:ext uri="{FF2B5EF4-FFF2-40B4-BE49-F238E27FC236}">
                <a16:creationId xmlns:a16="http://schemas.microsoft.com/office/drawing/2014/main" id="{8FAA6A0C-8902-B862-9B85-605C802485E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2529764-F3CA-6AB8-C7DB-27F938FF344F}"/>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7181613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C2F1-CD07-2A4B-27CF-D4DCA8324A51}"/>
              </a:ext>
            </a:extLst>
          </p:cNvPr>
          <p:cNvSpPr>
            <a:spLocks noGrp="1"/>
          </p:cNvSpPr>
          <p:nvPr>
            <p:ph type="title"/>
          </p:nvPr>
        </p:nvSpPr>
        <p:spPr>
          <a:xfrm>
            <a:off x="505258" y="4372293"/>
            <a:ext cx="10972482" cy="1143000"/>
          </a:xfrm>
        </p:spPr>
        <p:txBody>
          <a:bodyPr/>
          <a:lstStyle/>
          <a:p>
            <a:r>
              <a:rPr lang="en-US"/>
              <a:t>OVERVIEW OF LARGE LANGUAGE MODELS</a:t>
            </a:r>
          </a:p>
        </p:txBody>
      </p:sp>
      <p:sp>
        <p:nvSpPr>
          <p:cNvPr id="4" name="Footer Placeholder 3">
            <a:extLst>
              <a:ext uri="{FF2B5EF4-FFF2-40B4-BE49-F238E27FC236}">
                <a16:creationId xmlns:a16="http://schemas.microsoft.com/office/drawing/2014/main" id="{1926142E-60B9-F5F0-67FB-B50360B87140}"/>
              </a:ext>
            </a:extLst>
          </p:cNvPr>
          <p:cNvSpPr>
            <a:spLocks noGrp="1"/>
          </p:cNvSpPr>
          <p:nvPr>
            <p:ph type="ftr" sz="quarter" idx="3"/>
          </p:nvPr>
        </p:nvSpPr>
        <p:spPr/>
        <p:txBody>
          <a:bodyPr/>
          <a:lstStyle/>
          <a:p>
            <a:pPr algn="l"/>
            <a:r>
              <a:rPr lang="en-US">
                <a:solidFill>
                  <a:srgbClr val="00AAFF"/>
                </a:solidFill>
              </a:rPr>
              <a:t>#SIIM25  </a:t>
            </a:r>
            <a:r>
              <a:rPr lang="en-US"/>
              <a:t>|</a:t>
            </a:r>
            <a:r>
              <a:rPr lang="en-US">
                <a:solidFill>
                  <a:srgbClr val="00AAFF"/>
                </a:solidFill>
              </a:rPr>
              <a:t> </a:t>
            </a:r>
            <a:r>
              <a:rPr lang="en-US">
                <a:solidFill>
                  <a:schemeClr val="tx1">
                    <a:lumMod val="75000"/>
                    <a:lumOff val="25000"/>
                  </a:schemeClr>
                </a:solidFill>
              </a:rPr>
              <a:t> </a:t>
            </a:r>
            <a:r>
              <a:rPr lang="en-US" b="1">
                <a:solidFill>
                  <a:schemeClr val="tx1">
                    <a:lumMod val="50000"/>
                    <a:lumOff val="50000"/>
                  </a:schemeClr>
                </a:solidFill>
              </a:rPr>
              <a:t>X</a:t>
            </a:r>
            <a:r>
              <a:rPr lang="en-US">
                <a:solidFill>
                  <a:schemeClr val="tx1">
                    <a:lumMod val="75000"/>
                    <a:lumOff val="25000"/>
                  </a:schemeClr>
                </a:solidFill>
              </a:rPr>
              <a:t> </a:t>
            </a:r>
            <a:r>
              <a:rPr lang="en-US">
                <a:solidFill>
                  <a:srgbClr val="00AAFF"/>
                </a:solidFill>
              </a:rPr>
              <a:t>@SIIM_Tweets  </a:t>
            </a:r>
            <a:r>
              <a:rPr lang="en-US">
                <a:solidFill>
                  <a:schemeClr val="tx1">
                    <a:lumMod val="50000"/>
                    <a:lumOff val="50000"/>
                  </a:schemeClr>
                </a:solidFill>
              </a:rPr>
              <a:t>|  Bluesky</a:t>
            </a:r>
            <a:r>
              <a:rPr lang="en-US" i="1">
                <a:solidFill>
                  <a:schemeClr val="tx1">
                    <a:lumMod val="50000"/>
                    <a:lumOff val="50000"/>
                  </a:schemeClr>
                </a:solidFill>
              </a:rPr>
              <a:t> </a:t>
            </a:r>
            <a:r>
              <a:rPr lang="en-US">
                <a:solidFill>
                  <a:srgbClr val="00AAFF"/>
                </a:solidFill>
              </a:rPr>
              <a:t>@SIIM.ORG</a:t>
            </a:r>
          </a:p>
        </p:txBody>
      </p:sp>
    </p:spTree>
    <p:extLst>
      <p:ext uri="{BB962C8B-B14F-4D97-AF65-F5344CB8AC3E}">
        <p14:creationId xmlns:p14="http://schemas.microsoft.com/office/powerpoint/2010/main" val="2894621912"/>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SIIM25 Theme">
  <a:themeElements>
    <a:clrScheme name="SIIM25">
      <a:dk1>
        <a:srgbClr val="000000"/>
      </a:dk1>
      <a:lt1>
        <a:srgbClr val="FFFFFF"/>
      </a:lt1>
      <a:dk2>
        <a:srgbClr val="595959"/>
      </a:dk2>
      <a:lt2>
        <a:srgbClr val="F3F6F6"/>
      </a:lt2>
      <a:accent1>
        <a:srgbClr val="FE005C"/>
      </a:accent1>
      <a:accent2>
        <a:srgbClr val="7D12B3"/>
      </a:accent2>
      <a:accent3>
        <a:srgbClr val="00AAFF"/>
      </a:accent3>
      <a:accent4>
        <a:srgbClr val="FC8D27"/>
      </a:accent4>
      <a:accent5>
        <a:srgbClr val="FDCE0F"/>
      </a:accent5>
      <a:accent6>
        <a:srgbClr val="7FDF67"/>
      </a:accent6>
      <a:hlink>
        <a:srgbClr val="7CD5E1"/>
      </a:hlink>
      <a:folHlink>
        <a:srgbClr val="108E9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none" lIns="121899" tIns="60949" rIns="121899" bIns="60949" numCol="1" rtlCol="0" anchor="t" anchorCtr="0" compatLnSpc="1">
        <a:prstTxWarp prst="textNoShape">
          <a:avLst/>
        </a:prstTxWarp>
        <a:noAutofit/>
      </a:bodyPr>
      <a:lstStyle>
        <a:defPPr marL="342900" indent="-342900" algn="l">
          <a:buClr>
            <a:schemeClr val="tx1">
              <a:lumMod val="75000"/>
              <a:lumOff val="25000"/>
            </a:schemeClr>
          </a:buClr>
          <a:buFont typeface="Arial" panose="020B0604020202020204" pitchFamily="34" charset="0"/>
          <a:buChar char="•"/>
          <a:defRPr sz="1800" b="0" dirty="0" smtClean="0">
            <a:solidFill>
              <a:schemeClr val="tx1">
                <a:lumMod val="75000"/>
                <a:lumOff val="25000"/>
              </a:schemeClr>
            </a:solidFill>
            <a:latin typeface="+mn-lt"/>
            <a:ea typeface="Urbanist" panose="020B0A04040200000203" pitchFamily="34" charset="77"/>
            <a:cs typeface="Urbanist" panose="020B0A04040200000203" pitchFamily="34" charset="77"/>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6F625E6A75C846A43082A94C76D29E" ma:contentTypeVersion="4" ma:contentTypeDescription="Create a new document." ma:contentTypeScope="" ma:versionID="7355fb537a47bde3db7a0cc494c275e5">
  <xsd:schema xmlns:xsd="http://www.w3.org/2001/XMLSchema" xmlns:xs="http://www.w3.org/2001/XMLSchema" xmlns:p="http://schemas.microsoft.com/office/2006/metadata/properties" xmlns:ns2="b8383091-b78c-4a51-a9a6-46fd4c1b50f5" targetNamespace="http://schemas.microsoft.com/office/2006/metadata/properties" ma:root="true" ma:fieldsID="690f6edd419628a132475d748b0931dd" ns2:_="">
    <xsd:import namespace="b8383091-b78c-4a51-a9a6-46fd4c1b50f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383091-b78c-4a51-a9a6-46fd4c1b50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2F988B-F713-47B4-A6EB-3B0FE74F0CB0}">
  <ds:schemaRefs>
    <ds:schemaRef ds:uri="b8383091-b78c-4a51-a9a6-46fd4c1b50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3DA6BB1-0701-4B3A-A295-045D57794892}">
  <ds:schemaRefs>
    <ds:schemaRef ds:uri="http://schemas.microsoft.com/sharepoint/v3/contenttype/forms"/>
  </ds:schemaRefs>
</ds:datastoreItem>
</file>

<file path=customXml/itemProps3.xml><?xml version="1.0" encoding="utf-8"?>
<ds:datastoreItem xmlns:ds="http://schemas.openxmlformats.org/officeDocument/2006/customXml" ds:itemID="{2EFEAA20-B663-40E8-8674-5A575BB32B7E}">
  <ds:schemaRefs>
    <ds:schemaRef ds:uri="http://purl.org/dc/elements/1.1/"/>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b8383091-b78c-4a51-a9a6-46fd4c1b50f5"/>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4875</Words>
  <Application>Microsoft Office PowerPoint</Application>
  <PresentationFormat>Widescreen</PresentationFormat>
  <Paragraphs>714</Paragraphs>
  <Slides>67</Slides>
  <Notes>5</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1_SIIM25 Theme</vt:lpstr>
      <vt:lpstr>REPORT JUICING LEARNING LAB</vt:lpstr>
      <vt:lpstr>PowerPoint Presentation</vt:lpstr>
      <vt:lpstr>PowerPoint Presentation</vt:lpstr>
      <vt:lpstr>PowerPoint Presentation</vt:lpstr>
      <vt:lpstr>PowerPoint Presentation</vt:lpstr>
      <vt:lpstr>Purpose</vt:lpstr>
      <vt:lpstr>Outline</vt:lpstr>
      <vt:lpstr>Lets get the demo env cooking</vt:lpstr>
      <vt:lpstr>OVERVIEW OF LARGE LANGUAGE MODELS</vt:lpstr>
      <vt:lpstr>Evolution of NLP</vt:lpstr>
      <vt:lpstr>Sequential</vt:lpstr>
      <vt:lpstr>PowerPoint Presentation</vt:lpstr>
      <vt:lpstr>Attention</vt:lpstr>
      <vt:lpstr>PowerPoint Presentation</vt:lpstr>
      <vt:lpstr>PowerPoint Presentation</vt:lpstr>
      <vt:lpstr>PowerPoint Presentation</vt:lpstr>
      <vt:lpstr>Types of Language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ENGINEERING</vt:lpstr>
      <vt:lpstr>Why Use LLMs for Radiology Reports?</vt:lpstr>
      <vt:lpstr>PowerPoint Presentation</vt:lpstr>
      <vt:lpstr>PowerPoint Presentation</vt:lpstr>
      <vt:lpstr>PowerPoint Presentation</vt:lpstr>
      <vt:lpstr>PowerPoint Presentation</vt:lpstr>
      <vt:lpstr>Retrieval-Augmented Generation (RAG)</vt:lpstr>
      <vt:lpstr>MODEL PERFORMANCE</vt:lpstr>
      <vt:lpstr>PowerPoint Presentation</vt:lpstr>
      <vt:lpstr>PowerPoint Presentation</vt:lpstr>
      <vt:lpstr>Key Gaps in Evaluation</vt:lpstr>
      <vt:lpstr>PowerPoint Presentation</vt:lpstr>
      <vt:lpstr>PowerPoint Presentation</vt:lpstr>
      <vt:lpstr>SOFTWARE FRAMEWORKS</vt:lpstr>
      <vt:lpstr>Ollama</vt:lpstr>
      <vt:lpstr>Ollama Repository</vt:lpstr>
      <vt:lpstr>Ollama Models</vt:lpstr>
      <vt:lpstr>Ollama up and running</vt:lpstr>
      <vt:lpstr>LangChain</vt:lpstr>
      <vt:lpstr>LangChain</vt:lpstr>
      <vt:lpstr>LangChain</vt:lpstr>
      <vt:lpstr>ADVANCED CONCEPTS</vt:lpstr>
      <vt:lpstr>Advanced Concepts</vt:lpstr>
      <vt:lpstr>LLM Tools</vt:lpstr>
      <vt:lpstr>LLM Agents</vt:lpstr>
      <vt:lpstr>LLM  Agents</vt:lpstr>
      <vt:lpstr>LLM Agents</vt:lpstr>
      <vt:lpstr>Further Reading</vt:lpstr>
      <vt:lpstr>Where are we headed? </vt:lpstr>
      <vt:lpstr>Utilitarian Command Line Tools</vt:lpstr>
      <vt:lpstr>tmux</vt:lpstr>
      <vt:lpstr>htop</vt:lpstr>
      <vt:lpstr>glances</vt:lpstr>
      <vt:lpstr>nvidia-smi</vt:lpstr>
      <vt:lpstr>nvtop</vt:lpstr>
      <vt:lpstr>nvitop</vt:lpstr>
      <vt:lpstr>PowerPoint Presentation</vt:lpstr>
      <vt:lpstr>PowerPoint Presentation</vt:lpstr>
      <vt:lpstr>Challenge Rules</vt:lpstr>
      <vt:lpstr>Final Thoughts</vt:lpstr>
      <vt:lpstr>@FINAL SESSION PRESENTER – UPDATE + INCLUDE COMPLETE THE NEXT SLIDE</vt:lpstr>
      <vt:lpstr>How to claim your CE/CME Credits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Priyanka Harilal</dc:creator>
  <cp:lastModifiedBy>Nathan M Cross</cp:lastModifiedBy>
  <cp:revision>2</cp:revision>
  <dcterms:created xsi:type="dcterms:W3CDTF">2021-02-09T18:49:09Z</dcterms:created>
  <dcterms:modified xsi:type="dcterms:W3CDTF">2025-05-27T00:23:16Z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ArticulateGUID">
    <vt:lpwstr>8B4A3A67-B2CF-4BC9-9980-EE8780C30952</vt:lpwstr>
  </property>
  <property fmtid="{D5CDD505-2E9C-101B-9397-08002B2CF9AE}" pid="4" name="ArticulatePath">
    <vt:lpwstr>https://siim1.sharepoint.com/sites/SIIMData/Shared Documents/Marketing/Annual Meeting/SIIM25/PPT Template/SIIM25_PowerPointTemplate_Final</vt:lpwstr>
  </property>
  <property fmtid="{D5CDD505-2E9C-101B-9397-08002B2CF9AE}" pid="5" name="_dlc_DocIdItemGuid">
    <vt:lpwstr>2b581f74-43e5-449d-a97a-d9a9e1977fa0</vt:lpwstr>
  </property>
  <property fmtid="{D5CDD505-2E9C-101B-9397-08002B2CF9AE}" pid="6" name="ContentTypeId">
    <vt:lpwstr>0x010100156F625E6A75C846A43082A94C76D29E</vt:lpwstr>
  </property>
</Properties>
</file>